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97" r:id="rId5"/>
    <p:sldId id="262" r:id="rId6"/>
    <p:sldId id="300" r:id="rId7"/>
    <p:sldId id="265" r:id="rId8"/>
    <p:sldId id="301" r:id="rId9"/>
    <p:sldId id="324" r:id="rId10"/>
    <p:sldId id="404" r:id="rId11"/>
    <p:sldId id="406" r:id="rId12"/>
    <p:sldId id="320" r:id="rId13"/>
    <p:sldId id="314" r:id="rId14"/>
    <p:sldId id="315" r:id="rId15"/>
    <p:sldId id="322" r:id="rId16"/>
    <p:sldId id="321" r:id="rId17"/>
    <p:sldId id="302" r:id="rId18"/>
    <p:sldId id="305" r:id="rId19"/>
    <p:sldId id="407" r:id="rId20"/>
    <p:sldId id="403" r:id="rId21"/>
    <p:sldId id="323" r:id="rId22"/>
    <p:sldId id="306" r:id="rId23"/>
    <p:sldId id="303" r:id="rId24"/>
    <p:sldId id="270" r:id="rId25"/>
    <p:sldId id="308" r:id="rId26"/>
    <p:sldId id="298" r:id="rId2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C"/>
    <a:srgbClr val="72B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53CFB-5584-66ED-27D3-73B0F5710705}" v="2" dt="2025-11-11T08:58:15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lapáková Monika" userId="S::monika.tlapakova@msmt.gov.cz::07c7226e-427b-4d56-8afa-cb42a9b00f2f" providerId="AD" clId="Web-{34D53CFB-5584-66ED-27D3-73B0F5710705}"/>
    <pc:docChg chg="modSld">
      <pc:chgData name="Tlapáková Monika" userId="S::monika.tlapakova@msmt.gov.cz::07c7226e-427b-4d56-8afa-cb42a9b00f2f" providerId="AD" clId="Web-{34D53CFB-5584-66ED-27D3-73B0F5710705}" dt="2025-11-11T08:58:15.524" v="0" actId="20577"/>
      <pc:docMkLst>
        <pc:docMk/>
      </pc:docMkLst>
      <pc:sldChg chg="modSp">
        <pc:chgData name="Tlapáková Monika" userId="S::monika.tlapakova@msmt.gov.cz::07c7226e-427b-4d56-8afa-cb42a9b00f2f" providerId="AD" clId="Web-{34D53CFB-5584-66ED-27D3-73B0F5710705}" dt="2025-11-11T08:58:15.524" v="0" actId="20577"/>
        <pc:sldMkLst>
          <pc:docMk/>
          <pc:sldMk cId="1781309394" sldId="403"/>
        </pc:sldMkLst>
        <pc:spChg chg="mod">
          <ac:chgData name="Tlapáková Monika" userId="S::monika.tlapakova@msmt.gov.cz::07c7226e-427b-4d56-8afa-cb42a9b00f2f" providerId="AD" clId="Web-{34D53CFB-5584-66ED-27D3-73B0F5710705}" dt="2025-11-11T08:58:15.524" v="0" actId="20577"/>
          <ac:spMkLst>
            <pc:docMk/>
            <pc:sldMk cId="1781309394" sldId="403"/>
            <ac:spMk id="4" creationId="{B48A4FE0-E05F-8CC1-20E7-949765552E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7AD8-DA96-498C-93F2-BFFA9788A477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8193-1FEE-4A7A-91CD-CD66AF2EA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0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0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B8155-B9EE-77AD-6D60-80F36395B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7C5B4-AFB6-A781-BF00-80247934F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0FE35-2D6A-F7BA-1950-846E1A64B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B1631-63F6-6A01-9BA1-591F41BC8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1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00421-7A98-2599-E1C9-9A2C82FCC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93909-DD6A-7A0F-2D84-BEC8CB1AB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FA20C-D02A-4CF9-D0A3-2CC91CE4B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1DC85-1398-4DA8-677B-FF7F65F79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2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C4735-DAF1-2652-4CCD-6249AC856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E8AAC-9407-FD91-0345-67BFE6985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58B66-AA89-B507-002C-6448FD946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19390-DD6D-6852-968F-DDC0AAED4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82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908D7-3B7E-DF9F-062D-60193AB41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5372A-D40D-68AA-FBD4-E18F99155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F8DAD-9614-0319-5F72-F9F835A0C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C9329-5579-8E9D-DA07-FD1F64D7A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55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F9A74-0EB3-CB67-5545-47EDC7188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5B224-78C0-ED56-3D68-5AEF63E03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3145C-B408-96F0-746E-9321F4375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36F1B-A54D-3F14-1C38-A6D79171B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116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EEB5D-2E36-AD6C-431C-84A23064C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BBF34-7C61-D685-D83B-57F751360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A5261-6545-1680-B897-7E8027024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973C8-547D-0FF1-27A0-BA0F8960A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578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458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2225D-1857-C0A8-6FA5-CD528150D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5E49E-6630-3869-5B7B-D967F063A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899CB-99FD-37F8-7319-6CA7DD143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BD3BB-D207-9F47-0025-D0EF4EE29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987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18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1713-B884-1F1E-76E9-0C516FA9F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ECC7B-3298-7A7E-FDF2-D4E351E06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3CDF4-4327-724C-EBDE-2D3E73A8F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5000000000000000000" pitchFamily="2" charset="2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D28A-DE31-2BC0-6498-7F7AF4665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62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C6D91-66BF-EDA9-B300-AFB0B1186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E52D1-1489-B445-145E-164F4797D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93A84-3C3D-91EA-CD2D-4B315D24F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E5707-4CCD-E9C8-2FAA-711BAD885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1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42F6-3F1B-CAD3-3D11-820A08710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A231D-19B0-62B0-BEB2-AEFA8D699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734F1-4F85-83A8-F7E8-2C8468326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7B38B-27A2-C97C-7183-EADAB27F6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19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A8C20-EE92-4086-F27C-F84C945F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8EEA9BE-9491-7437-12A0-ACA92348E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7771C09-3195-7E7F-24AF-3238A0D69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34A9C7-03CB-EB6D-2EC6-CEC1842C2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33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244A4-19EB-C273-FE7D-2C5046E9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1B31142-544F-0AA9-52D0-2823C2803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EB9CAD-7F86-3F46-E2AE-000FC458B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6EE15C-0A0B-4524-6A60-2EC5DA3B8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02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317B-CF11-97A6-0E36-687B9AD33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624458-8D46-A38F-0CAB-639D6E326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50647F-C883-A1CB-68D9-8F66CECB2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2B4323-F38B-6794-BDA6-77C00DC6C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4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E408-5CF2-5D34-5E12-07CE97909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013A72-73B7-D535-0873-1ECA8A365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A6FA650-DF0E-450E-04D1-FB37FE294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4FF09-CBAC-0140-661C-D61111C0F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6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DF699-B017-39BA-41CB-251A1BDB9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9145456-6DBA-BDAE-911D-ABCA3C895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E833651-FCE6-9BC6-813C-297807095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7E96F6-93F4-30F8-9D4D-402A64D79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7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70C36-D987-AC13-ABE2-59CCDAE49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FDB687-F09E-5593-4D99-2AA9CE59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CBC0E-5624-9B9C-AD2E-108EF471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D22664-3E49-264D-1C4D-B49CC698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A911AA-FA2B-5913-58DC-FB532E4D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4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F77FA-E04A-FDA2-8B40-577C05C7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4A605C-A5BA-8E94-9708-5617060C1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4DEFBB-5A97-C166-EDB5-82992285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F8841A-0DE8-E674-BD5B-EEB2A3CF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EE5808-5C1C-5B5D-C2D6-7F9B39EF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AF23C3-7B85-944D-09F6-386E4C49F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4F713B-AA68-1CC7-321D-91135AAFC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05DA4-7B3F-72A7-F811-90D6E390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CA782-2098-3367-1FFB-71BDB7E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7EAA4-8892-B188-2D20-3B9AB14A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8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CFC94-E556-EB04-E773-0C4D0955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72D28-F23C-181C-A6DD-EF74AE6D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8C404-7F38-C28F-CD75-0FCA9F13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D94E69-999E-1CF1-C1B0-DE8164A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0A37D-645B-BE1B-749E-BABE0704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70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DD7ED-1138-152C-2B3D-C9BD70D0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665B8-B21A-0604-6DCD-4B351829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B09236-D237-3AC7-B626-27D4F34F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8FE85-21A8-4AF8-A268-4C3B8BBE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71D6AC-F9C8-9640-A5A0-504D3C3F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54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695F6-2BC2-A8C9-EE83-DF5721D8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3841C-5195-9070-EB07-9710831B1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45EE55-F552-4AC9-A994-F0F2BB113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B53192-F7C2-859A-DB4E-EFE13246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490288-F92B-1940-C9E8-D199878E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2BD139-8568-8D68-0B78-23614283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83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7D27C-0A2B-A0FC-66AA-6FC198DE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255BAF-C880-A1D2-B1A4-5B880C49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171913-84E4-083F-C24B-03B1DFB5E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EFBD18-4815-CB47-E3E9-80F2D10B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EA3F62-22A7-56E9-03E0-AE0A683F2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48ED42-799F-7D4A-23E6-65101F3C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281BA2-929E-961C-EF33-F8C9D79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0DD32E-1B2F-E5A3-339E-97D2C19C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80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C96CE-33F1-47F7-A05A-9A47FAD4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D84EA8-6D9A-092D-8F75-9DC6C717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E93D82-5377-6458-866C-FDFEEC42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3DE2BF-45AB-B3C3-E8C1-2D2B83A0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5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4634AB-7E36-43AB-80AD-985BADBB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CF90F0-0805-A867-1694-351192CD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5D5A6E-37B5-FA68-4B06-AA522165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7AEDD-A3C9-71EF-235E-1AA07208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46959-991B-4748-8BB9-3D45CB27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3905C3-29F3-B8DD-2F95-560B3E609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5DD378-3285-AF0D-1C01-9FCAF3B7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5E5AA5-434A-B21B-F233-06CF4EAE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9CB1DD-2C03-8375-9081-4E134BC9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4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5D3CE-EE03-AF6F-2897-2E4652E8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A741F8-728E-7FAB-48BF-0359E4B7E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49DEA8-69CA-EE87-2D12-540437BC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1B274-21EB-A83C-E7C6-28E8F12E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5A7223-34EA-D42C-9CA3-313EC4F1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24B412-FDB4-8D36-C437-28FC7E8F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7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F12182-A9F3-2316-9E90-1C9A41C8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5EDE78-68CF-BA59-8CA7-BABF6EABA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405F1-969E-71C0-3A3E-27174EEF8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324BC5-4C44-4AA6-BED6-D0E00F038A8C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D045F-66E4-70DD-2B2B-862478058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99DA71-271A-031D-103B-29635353B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3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edu.gov.cz/data/sbery-dat-msm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gov.cz/dokumenty/metodicke-materialy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live/S7-lNaCZZxE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gov.cz/infoservis-special-odkladova-novela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edu.gov.cz/odkladova-novela-skolskeho-zakona-tutoria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gov.cz/methodology/metodicky-material-msmt-k-odkladum-povinne-skolni-dochazky-a-zajisteni-plynuleho-prechodu-ditete-mezi-materskou-a-zakladni-skolou-pro-skolska-poradenska-zarizeni/" TargetMode="External"/><Relationship Id="rId5" Type="http://schemas.openxmlformats.org/officeDocument/2006/relationships/hyperlink" Target="https://edu.gov.cz/methodology/metodicky-material-msmt-k-odkladum-povinne-skolni-dochazky-a-zajisteni-plynuleho-prechodu-ditete-mezi-materskou-a-zakladni-skolou-pro-materske-a-zakladni-skoly/" TargetMode="External"/><Relationship Id="rId4" Type="http://schemas.openxmlformats.org/officeDocument/2006/relationships/hyperlink" Target="https://edu.gov.cz/reformy/odkladova-novela-skolskeho-zakon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1ooGTwPHT_s" TargetMode="External"/><Relationship Id="rId4" Type="http://schemas.openxmlformats.org/officeDocument/2006/relationships/hyperlink" Target="https://msmt.gov.cz/ministerstvo/novinar/serie-konferenci-k-financovani-nepedagogicke-prac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.gov.cz/msmt-spousti-program-vip-slucovani-odborna-podpora-pri-slucovani-sko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gov.cz/rokvreditelne" TargetMode="External"/><Relationship Id="rId5" Type="http://schemas.openxmlformats.org/officeDocument/2006/relationships/hyperlink" Target="https://rvr.edu.gov.cz/" TargetMode="External"/><Relationship Id="rId4" Type="http://schemas.openxmlformats.org/officeDocument/2006/relationships/hyperlink" Target="https://www.instagram.com/p/DQBL9D4DY0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jeedu.npi.cz/prihlaseni?redirect=https%3A%2F%2Fmojeedu.npi.cz%2Fprodukt%2Fodborna-konference-a576-97-111-252-ok-03-122962&amp;courseId=12296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aclavhavel.cz/cs/index/kalendar/2706/vzdelavani-pro-demokracii-jak-rozvijet-obcanskou-kompetenc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gov.cz/infoservis-special-podpurne-pozice/" TargetMode="External"/><Relationship Id="rId5" Type="http://schemas.openxmlformats.org/officeDocument/2006/relationships/hyperlink" Target="https://edu.gov.cz/infoservis-special-stravovaci-vyhlaska/" TargetMode="External"/><Relationship Id="rId4" Type="http://schemas.openxmlformats.org/officeDocument/2006/relationships/hyperlink" Target="https://edu.gov.cz/infoservisy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.gov.cz/infoservis-special-podpurne-pozic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gov.cz/pro-vedeni-skoly/ips-stredni-clanek-podpory/kontakty-stredni-clanek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smt.gov.cz/ministerstvo/novinar/msmt-posiluje-podporu-pro-reditele-skol-program-kompas-je?utm_source=chatgpt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.gov.cz/digitalizujeme/it-gu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gov.cz/data/sbery-dat-msm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ED5863-4E21-7DCE-53FE-A06F0DE9C181}"/>
              </a:ext>
            </a:extLst>
          </p:cNvPr>
          <p:cNvSpPr txBox="1"/>
          <p:nvPr/>
        </p:nvSpPr>
        <p:spPr>
          <a:xfrm>
            <a:off x="4099455" y="3670191"/>
            <a:ext cx="398784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/>
              <a:t>3. listopadu 2025</a:t>
            </a:r>
          </a:p>
        </p:txBody>
      </p:sp>
    </p:spTree>
    <p:extLst>
      <p:ext uri="{BB962C8B-B14F-4D97-AF65-F5344CB8AC3E}">
        <p14:creationId xmlns:p14="http://schemas.microsoft.com/office/powerpoint/2010/main" val="283575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B657F-7B29-D267-2ABF-01493088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D69D1F9A-7BD4-C9DF-4514-D3CCF638A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3A0437F-5ECF-2402-8E70-8A3D8D97AF05}"/>
              </a:ext>
            </a:extLst>
          </p:cNvPr>
          <p:cNvSpPr txBox="1"/>
          <p:nvPr/>
        </p:nvSpPr>
        <p:spPr>
          <a:xfrm>
            <a:off x="1641382" y="670635"/>
            <a:ext cx="952119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HARMONOGRAM SBĚRŮ DAT V REGIONÁLNÍM ŠKOLSTVÍ V ROCE 2025</a:t>
            </a:r>
            <a:endParaRPr lang="cs-CZ" sz="4000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BC8CEF-E053-F76B-276B-731F2B76A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727" y="1995854"/>
            <a:ext cx="8007595" cy="42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5055-9585-D6EA-95BE-F4076B89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03F688ED-DD75-C5A8-C7A9-6BA8DDC9B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1BAE05A-78E9-7E8E-F232-F0A8211704F5}"/>
              </a:ext>
            </a:extLst>
          </p:cNvPr>
          <p:cNvSpPr txBox="1"/>
          <p:nvPr/>
        </p:nvSpPr>
        <p:spPr>
          <a:xfrm>
            <a:off x="1642906" y="695493"/>
            <a:ext cx="9237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PŘEHLED SBĚRU DAT V REGIONÁLNÍM ŠKOLSTVÍ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CB5E30C-6DA5-8B20-78D7-24F8105B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5" y="2411779"/>
            <a:ext cx="10679723" cy="36127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pPr lvl="1"/>
            <a:r>
              <a:rPr lang="cs-CZ" b="1" dirty="0"/>
              <a:t>Výkazy a metodické pokyny</a:t>
            </a:r>
            <a:r>
              <a:rPr lang="cs-CZ" dirty="0"/>
              <a:t> naleznete </a:t>
            </a:r>
            <a:r>
              <a:rPr lang="cs-CZ" b="1" dirty="0">
                <a:hlinkClick r:id="rId4"/>
              </a:rPr>
              <a:t>zde</a:t>
            </a:r>
            <a:r>
              <a:rPr lang="cs-CZ" dirty="0"/>
              <a:t>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E526C3D-0769-14DC-43AD-EA66DAA73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88" y="2018932"/>
            <a:ext cx="9840444" cy="33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9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8B46-B1A2-BA1B-309F-4C68E9B0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94598414-7A94-1CA7-3717-2EFED2F7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EC8512-48B7-1306-8F96-54EA364E441E}"/>
              </a:ext>
            </a:extLst>
          </p:cNvPr>
          <p:cNvSpPr txBox="1"/>
          <p:nvPr/>
        </p:nvSpPr>
        <p:spPr>
          <a:xfrm>
            <a:off x="1232598" y="742385"/>
            <a:ext cx="91904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cs-CZ" sz="4000" b="1" dirty="0">
                <a:solidFill>
                  <a:srgbClr val="06508C"/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POVINNOST VYVĚSIT STÁTNÍ VLAJKU DNE 17. 11.</a:t>
            </a:r>
            <a:endParaRPr lang="en-US" sz="4000" b="1" dirty="0">
              <a:solidFill>
                <a:srgbClr val="06508C"/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B53519A5-36A8-EC73-704F-25048CD9B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984" y="2329717"/>
            <a:ext cx="9648093" cy="2206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Aptos"/>
                <a:cs typeface="Segoe UI"/>
              </a:rPr>
              <a:t>17. 11. je </a:t>
            </a:r>
            <a:r>
              <a:rPr lang="cs-CZ" sz="2400" dirty="0">
                <a:ea typeface="+mn-lt"/>
                <a:cs typeface="+mn-lt"/>
              </a:rPr>
              <a:t>státní svátek ČR – Den boje za svobodu a demokracii a Mezinárodní den studentstva.</a:t>
            </a:r>
            <a:endParaRPr lang="en-US" sz="2400" dirty="0"/>
          </a:p>
          <a:p>
            <a:r>
              <a:rPr lang="cs-CZ" sz="2400" dirty="0">
                <a:latin typeface="Aptos"/>
                <a:cs typeface="Segoe UI"/>
              </a:rPr>
              <a:t>Povinnost vyvěsit státní vlajku se týká </a:t>
            </a:r>
            <a:r>
              <a:rPr lang="cs-CZ" sz="2400" dirty="0"/>
              <a:t>škol a školských zařízení zapsaných ve školském rejstříku, </a:t>
            </a:r>
            <a:r>
              <a:rPr lang="cs-CZ" sz="2400" dirty="0">
                <a:latin typeface="Aptos"/>
                <a:cs typeface="Segoe UI"/>
              </a:rPr>
              <a:t>obcí, krajů a dalších veřejných institucí.</a:t>
            </a:r>
            <a:endParaRPr lang="cs-CZ" sz="2400" dirty="0">
              <a:latin typeface="Aptos"/>
            </a:endParaRPr>
          </a:p>
          <a:p>
            <a:pPr lvl="1" algn="just">
              <a:buFont typeface="Courier New" panose="020B0604020202020204" pitchFamily="34" charset="0"/>
              <a:buChar char="o"/>
            </a:pPr>
            <a:endParaRPr lang="cs-CZ" sz="2000" dirty="0">
              <a:solidFill>
                <a:srgbClr val="000000"/>
              </a:solidFill>
              <a:latin typeface="Aptos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48EBD-C1D3-AF0A-AEAD-7393DA838481}"/>
              </a:ext>
            </a:extLst>
          </p:cNvPr>
          <p:cNvSpPr txBox="1"/>
          <p:nvPr/>
        </p:nvSpPr>
        <p:spPr>
          <a:xfrm>
            <a:off x="710073" y="4698192"/>
            <a:ext cx="11046758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>
                <a:solidFill>
                  <a:srgbClr val="06508C"/>
                </a:solidFill>
              </a:rPr>
              <a:t>VLAJKOVÁ VÝZDOBA ZAČÍNÁ ZPRAVIDLA V 16 HODIN DNE PŘEDCHÁZEJÍCÍHO A KONČÍ V 8 HODIN DNE NÁSLEDUJÍCÍHO PO DNI STÁTNÍHO SVÁTKU.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15FC3-CCEB-E9DF-8811-A18815B2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F5FF7C78-0AF1-5B77-08CD-6D3FE93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E3BB79-E610-9194-8180-E162813486E8}"/>
              </a:ext>
            </a:extLst>
          </p:cNvPr>
          <p:cNvSpPr txBox="1"/>
          <p:nvPr/>
        </p:nvSpPr>
        <p:spPr>
          <a:xfrm>
            <a:off x="1666352" y="1000293"/>
            <a:ext cx="97414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METODIKY A INFOGRAFIKY</a:t>
            </a:r>
            <a:endParaRPr lang="cs-CZ" sz="4000" b="1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F6EEF9BA-C841-9461-2174-4F96177D6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707" y="1825625"/>
            <a:ext cx="96480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 dirty="0"/>
              <a:t>MŠMT a Střední článek podpory připravují metodiku:</a:t>
            </a:r>
            <a:endParaRPr lang="en-US" dirty="0"/>
          </a:p>
          <a:p>
            <a:pPr lvl="1" algn="just"/>
            <a:r>
              <a:rPr lang="cs-CZ" dirty="0">
                <a:solidFill>
                  <a:srgbClr val="06508C"/>
                </a:solidFill>
              </a:rPr>
              <a:t>Financování podpůrných profesí</a:t>
            </a:r>
          </a:p>
          <a:p>
            <a:pPr lvl="1" algn="just"/>
            <a:r>
              <a:rPr lang="cs-CZ" dirty="0">
                <a:solidFill>
                  <a:srgbClr val="06508C"/>
                </a:solidFill>
              </a:rPr>
              <a:t>Školská právnická osoba</a:t>
            </a:r>
          </a:p>
          <a:p>
            <a:pPr lvl="1" algn="just"/>
            <a:r>
              <a:rPr lang="cs-CZ" dirty="0">
                <a:solidFill>
                  <a:srgbClr val="06508C"/>
                </a:solidFill>
              </a:rPr>
              <a:t>Svazkové školy</a:t>
            </a:r>
          </a:p>
          <a:p>
            <a:pPr lvl="1" algn="just"/>
            <a:r>
              <a:rPr lang="cs-CZ" dirty="0">
                <a:solidFill>
                  <a:srgbClr val="06508C"/>
                </a:solidFill>
              </a:rPr>
              <a:t>Zajištění školního stravování</a:t>
            </a:r>
          </a:p>
          <a:p>
            <a:pPr lvl="1" algn="just"/>
            <a:r>
              <a:rPr lang="cs-CZ" dirty="0">
                <a:solidFill>
                  <a:srgbClr val="06508C"/>
                </a:solidFill>
              </a:rPr>
              <a:t>Novela školského zákona pohledem soukromých a církevních škol</a:t>
            </a:r>
          </a:p>
          <a:p>
            <a:pPr algn="just"/>
            <a:r>
              <a:rPr lang="cs-CZ" sz="2400" dirty="0"/>
              <a:t>O zveřejnění budete informování tradičními kanály, prostřednictvím webu edu.gov.cz a přes sociální sítě Středního článku podpory.</a:t>
            </a:r>
          </a:p>
          <a:p>
            <a:pPr marL="0" indent="0" algn="just">
              <a:buNone/>
            </a:pPr>
            <a:endParaRPr lang="cs-CZ" sz="2400"/>
          </a:p>
          <a:p>
            <a:pPr algn="just"/>
            <a:r>
              <a:rPr lang="cs-CZ" sz="2400" b="1" dirty="0"/>
              <a:t>Veškeré metodiky a infografiky </a:t>
            </a:r>
            <a:r>
              <a:rPr lang="cs-CZ" sz="2400" dirty="0"/>
              <a:t>naleznete </a:t>
            </a:r>
            <a:r>
              <a:rPr lang="cs-CZ" sz="2400" b="1" dirty="0">
                <a:hlinkClick r:id="rId4"/>
              </a:rPr>
              <a:t>zde</a:t>
            </a:r>
            <a:r>
              <a:rPr lang="cs-CZ" sz="2400" b="1" dirty="0"/>
              <a:t>.</a:t>
            </a:r>
            <a:r>
              <a:rPr lang="cs-CZ" sz="2400" dirty="0"/>
              <a:t> </a:t>
            </a:r>
            <a:endParaRPr lang="en-US" sz="2400" dirty="0"/>
          </a:p>
          <a:p>
            <a:pPr algn="just"/>
            <a:endParaRPr lang="cs-CZ" sz="2400"/>
          </a:p>
          <a:p>
            <a:pPr algn="just"/>
            <a:endParaRPr lang="cs-CZ" sz="2400"/>
          </a:p>
          <a:p>
            <a:pPr lvl="1" algn="just"/>
            <a:endParaRPr lang="cs-CZ" sz="2000"/>
          </a:p>
          <a:p>
            <a:pPr lvl="1" algn="just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05354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BAF03C32-1126-B2DB-C652-BAE0AD49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9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375FE-EA91-5383-B9A8-70D60715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AFE0B59A-826F-3577-48B6-DD93BB76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2CFBC52-5CC7-8733-9672-183719A1AB2D}"/>
              </a:ext>
            </a:extLst>
          </p:cNvPr>
          <p:cNvSpPr txBox="1"/>
          <p:nvPr/>
        </p:nvSpPr>
        <p:spPr>
          <a:xfrm>
            <a:off x="1355271" y="979687"/>
            <a:ext cx="948145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Odborný panel: </a:t>
            </a:r>
            <a:r>
              <a:rPr lang="cs-CZ" sz="4000" b="1" err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Odkladová</a:t>
            </a:r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 novela a její dopady do praxe škol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582083A-9EFA-9267-B56F-531E21E00A29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pic>
        <p:nvPicPr>
          <p:cNvPr id="4" name="Picture 3" descr="Obsah obrázku text, oblečení, chlapec, Lidská tvář&#10;&#10;Obsah generovaný pomocí AI může být nesprávný.">
            <a:extLst>
              <a:ext uri="{FF2B5EF4-FFF2-40B4-BE49-F238E27FC236}">
                <a16:creationId xmlns:a16="http://schemas.microsoft.com/office/drawing/2014/main" id="{CBF4B720-5472-8B5E-A9CD-35CE12DF4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274" y="2439176"/>
            <a:ext cx="6222023" cy="3508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198AC8-7F69-D5F7-7F8F-0F9B4184C364}"/>
              </a:ext>
            </a:extLst>
          </p:cNvPr>
          <p:cNvSpPr txBox="1"/>
          <p:nvPr/>
        </p:nvSpPr>
        <p:spPr>
          <a:xfrm>
            <a:off x="8244725" y="2337910"/>
            <a:ext cx="3001107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72BDE9"/>
                </a:solidFill>
              </a:rPr>
              <a:t>Program:</a:t>
            </a:r>
          </a:p>
          <a:p>
            <a:r>
              <a:rPr lang="en-US" sz="2000" dirty="0">
                <a:latin typeface="Aptos"/>
                <a:ea typeface="Calibri"/>
                <a:cs typeface="Calibri"/>
              </a:rPr>
              <a:t>V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rámci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odborné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diskuse</a:t>
            </a:r>
            <a:r>
              <a:rPr lang="en-US" sz="2000" dirty="0">
                <a:latin typeface="Aptos"/>
                <a:ea typeface="Calibri"/>
                <a:cs typeface="Calibri"/>
              </a:rPr>
              <a:t> se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zaměříme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na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tři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klíčová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témata</a:t>
            </a:r>
            <a:r>
              <a:rPr lang="en-US" sz="2000" dirty="0">
                <a:latin typeface="Aptos"/>
                <a:ea typeface="Calibri"/>
                <a:cs typeface="Calibri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nové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pojetí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zápisů</a:t>
            </a:r>
            <a:endParaRPr lang="en-US" sz="2000" dirty="0">
              <a:solidFill>
                <a:srgbClr val="06508C"/>
              </a:solidFill>
              <a:latin typeface="Aptos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změny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v </a:t>
            </a: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hodnocení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podpora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plynulého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přechodu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dětí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mezi</a:t>
            </a:r>
            <a:r>
              <a:rPr lang="en-US" sz="2000" dirty="0">
                <a:solidFill>
                  <a:srgbClr val="06508C"/>
                </a:solidFill>
                <a:latin typeface="Aptos"/>
                <a:ea typeface="Calibri"/>
                <a:cs typeface="Calibri"/>
              </a:rPr>
              <a:t> MŠ a ZŠ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Aptos"/>
              <a:ea typeface="Calibri"/>
              <a:cs typeface="Calibri"/>
            </a:endParaRPr>
          </a:p>
          <a:p>
            <a:r>
              <a:rPr lang="en-US" sz="2000" b="1" dirty="0">
                <a:latin typeface="Aptos"/>
                <a:ea typeface="Calibri"/>
                <a:cs typeface="Calibri"/>
                <a:hlinkClick r:id="rId5"/>
              </a:rPr>
              <a:t>Odkaz ke sledování zde.</a:t>
            </a:r>
            <a:endParaRPr lang="en-US" sz="2000" b="1" dirty="0"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92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FF6A9-EAB2-44A5-7664-621F74F7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A739834D-3047-7F72-ACFA-A762886E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43E3271-944E-418E-8223-03469F2329EA}"/>
              </a:ext>
            </a:extLst>
          </p:cNvPr>
          <p:cNvSpPr txBox="1"/>
          <p:nvPr/>
        </p:nvSpPr>
        <p:spPr>
          <a:xfrm>
            <a:off x="1355271" y="979687"/>
            <a:ext cx="9481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ODKLADOVÁ NOVELA</a:t>
            </a:r>
            <a:endParaRPr lang="cs-CZ" sz="4000" b="1" dirty="0">
              <a:solidFill>
                <a:schemeClr val="tx2">
                  <a:lumMod val="75000"/>
                  <a:lumOff val="25000"/>
                </a:schemeClr>
              </a:solidFill>
              <a:ea typeface="Open Sans Extrabold"/>
              <a:cs typeface="Open Sans Extrabold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6899139-FB48-D55B-56CA-A6DE4D5C07AA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A2F28-0743-5189-CB68-02BFC9D63E77}"/>
              </a:ext>
            </a:extLst>
          </p:cNvPr>
          <p:cNvSpPr txBox="1"/>
          <p:nvPr/>
        </p:nvSpPr>
        <p:spPr>
          <a:xfrm>
            <a:off x="1353823" y="2261650"/>
            <a:ext cx="8444427" cy="3246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srgbClr val="72BDE9"/>
                </a:solidFill>
              </a:rPr>
              <a:t>Dostupné materiály k tomuto tématu:</a:t>
            </a: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2400" dirty="0">
                <a:solidFill>
                  <a:srgbClr val="06508C"/>
                </a:solidFill>
                <a:hlinkClick r:id="rId4"/>
              </a:rPr>
              <a:t>Souhrnné informace k odkladové novele</a:t>
            </a:r>
            <a:endParaRPr lang="cs-CZ" sz="2400" dirty="0">
              <a:solidFill>
                <a:srgbClr val="06508C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2400" dirty="0">
                <a:solidFill>
                  <a:srgbClr val="06508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Metodika k </a:t>
            </a:r>
            <a:r>
              <a:rPr lang="cs-CZ" sz="2400" dirty="0">
                <a:solidFill>
                  <a:srgbClr val="06508C"/>
                </a:solidFill>
                <a:hlinkClick r:id="rId5"/>
              </a:rPr>
              <a:t>odkladům pro</a:t>
            </a:r>
            <a:r>
              <a:rPr lang="cs-CZ" sz="2400" dirty="0">
                <a:solidFill>
                  <a:srgbClr val="06508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MŠ a ZŠ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2400" dirty="0">
                <a:solidFill>
                  <a:srgbClr val="06508C"/>
                </a:solidFill>
                <a:hlinkClick r:id="rId6"/>
              </a:rPr>
              <a:t>Metodika k odkladům pro ŠPZ</a:t>
            </a:r>
            <a:endParaRPr lang="cs-CZ" sz="2400" dirty="0">
              <a:solidFill>
                <a:srgbClr val="06508C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2400" dirty="0">
                <a:solidFill>
                  <a:srgbClr val="06508C"/>
                </a:solidFill>
                <a:hlinkClick r:id="rId7"/>
              </a:rPr>
              <a:t>Tutoriál k odkladové novele</a:t>
            </a:r>
            <a:endParaRPr lang="cs-CZ" sz="2400" dirty="0">
              <a:solidFill>
                <a:srgbClr val="06508C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2400" dirty="0">
                <a:solidFill>
                  <a:srgbClr val="06508C"/>
                </a:solidFill>
                <a:hlinkClick r:id="rId8"/>
              </a:rPr>
              <a:t>Infoservis speciál k odkladové novele</a:t>
            </a:r>
            <a:endParaRPr lang="cs-CZ" sz="2400" dirty="0">
              <a:solidFill>
                <a:srgbClr val="06508C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cs-CZ" sz="2400" dirty="0">
              <a:solidFill>
                <a:srgbClr val="065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7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6FF10-FF24-8CE3-2283-5E55EEA3A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A3C1574B-C4C1-92B1-D14D-1FDA40E02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" y="-14771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C628F7A-2A43-8FF7-024E-860C8580C18D}"/>
              </a:ext>
            </a:extLst>
          </p:cNvPr>
          <p:cNvSpPr txBox="1"/>
          <p:nvPr/>
        </p:nvSpPr>
        <p:spPr>
          <a:xfrm>
            <a:off x="1355271" y="967964"/>
            <a:ext cx="948145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Podzimní krajské konference MŠMT </a:t>
            </a:r>
            <a:endParaRPr lang="en-US" sz="400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  <a:sym typeface="League Spartan"/>
            </a:endParaRPr>
          </a:p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ke změně financování nepedagogické práce ve školách</a:t>
            </a:r>
            <a:endParaRPr lang="cs-CZ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2398059-94DD-0199-1B4F-7160155E591C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A4FE0-E05F-8CC1-20E7-949765552E4A}"/>
              </a:ext>
            </a:extLst>
          </p:cNvPr>
          <p:cNvSpPr txBox="1"/>
          <p:nvPr/>
        </p:nvSpPr>
        <p:spPr>
          <a:xfrm>
            <a:off x="1349553" y="3095914"/>
            <a:ext cx="10083800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ea typeface="+mn-lt"/>
                <a:cs typeface="+mn-lt"/>
              </a:rPr>
              <a:t>V září a říjnu 2025 proběhlo celkem </a:t>
            </a:r>
            <a:r>
              <a:rPr lang="en-US" sz="2200" b="1">
                <a:solidFill>
                  <a:srgbClr val="000000"/>
                </a:solidFill>
                <a:ea typeface="+mn-lt"/>
                <a:cs typeface="+mn-lt"/>
                <a:hlinkClick r:id="rId4"/>
              </a:rPr>
              <a:t>13 konferencí</a:t>
            </a:r>
            <a:r>
              <a:rPr lang="en-US" sz="220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sz="2200"/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Přes</a:t>
            </a:r>
            <a:r>
              <a:rPr lang="en-US" sz="2200" b="1" dirty="0">
                <a:solidFill>
                  <a:srgbClr val="000000"/>
                </a:solidFill>
                <a:ea typeface="+mn-lt"/>
                <a:cs typeface="+mn-lt"/>
              </a:rPr>
              <a:t> 5 000 </a:t>
            </a:r>
            <a:r>
              <a:rPr lang="en-US" sz="2200" b="1" dirty="0" err="1">
                <a:solidFill>
                  <a:srgbClr val="000000"/>
                </a:solidFill>
                <a:ea typeface="+mn-lt"/>
                <a:cs typeface="+mn-lt"/>
              </a:rPr>
              <a:t>účastníků</a:t>
            </a:r>
            <a:r>
              <a:rPr lang="en-US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sledovalo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akci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osobně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nebo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online.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Cílem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konferencí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bylo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představit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praktické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dopady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nového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financování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nepedagogické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práce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Diskuse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se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zaměřila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varianty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zajištění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nepedagogických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činností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rozpočtové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dopady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práci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s ONIV a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školní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+mn-lt"/>
                <a:cs typeface="+mn-lt"/>
              </a:rPr>
              <a:t>stravování</a:t>
            </a:r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ea typeface="Calibri"/>
                <a:cs typeface="Calibri"/>
                <a:hlinkClick r:id="rId5"/>
              </a:rPr>
              <a:t>Na tomto odkazu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můžete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zhlédnout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záznam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konference</a:t>
            </a:r>
            <a:r>
              <a:rPr lang="en-US" sz="2200" dirty="0">
                <a:ea typeface="Calibri"/>
                <a:cs typeface="Calibri"/>
              </a:rPr>
              <a:t> z 2. 10. 2025.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Krajské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týmy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SČ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nadále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pořádají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semináře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,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webináře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,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individuální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konzultace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.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Během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září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a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října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proškolily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více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než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3 500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účastníků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na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 170 </a:t>
            </a:r>
            <a:r>
              <a:rPr lang="en-US" sz="2200" dirty="0" err="1">
                <a:latin typeface="Aptos" panose="02110004020202020204"/>
                <a:ea typeface="Calibri"/>
                <a:cs typeface="Calibri"/>
              </a:rPr>
              <a:t>akcích</a:t>
            </a:r>
            <a:r>
              <a:rPr lang="en-US" sz="2200" dirty="0">
                <a:latin typeface="Aptos" panose="02110004020202020204"/>
                <a:ea typeface="Calibri"/>
                <a:cs typeface="Calibri"/>
              </a:rPr>
              <a:t>.</a:t>
            </a:r>
          </a:p>
          <a:p>
            <a:endParaRPr lang="en-US">
              <a:solidFill>
                <a:srgbClr val="000000"/>
              </a:solidFill>
              <a:latin typeface="Aptos" panose="02110004020202020204"/>
              <a:ea typeface="Calibri"/>
              <a:cs typeface="Calibri"/>
            </a:endParaRPr>
          </a:p>
          <a:p>
            <a:endParaRPr lang="cs-CZ" sz="11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cs-CZ" sz="11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30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F113C-D356-53AD-C45E-BB08CBA03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AECB056F-E759-43B1-3482-70D6EFDE5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E47EDA-D6CE-F6D4-2003-47B5490326FD}"/>
              </a:ext>
            </a:extLst>
          </p:cNvPr>
          <p:cNvSpPr txBox="1"/>
          <p:nvPr/>
        </p:nvSpPr>
        <p:spPr>
          <a:xfrm>
            <a:off x="1343548" y="979687"/>
            <a:ext cx="99152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VIP Slučování </a:t>
            </a:r>
            <a:endParaRPr lang="cs-CZ" sz="4000" b="1">
              <a:solidFill>
                <a:schemeClr val="tx2">
                  <a:lumMod val="75000"/>
                  <a:lumOff val="25000"/>
                </a:schemeClr>
              </a:solidFill>
              <a:ea typeface="Open Sans Extrabold"/>
              <a:cs typeface="Open Sans Extrabold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BB1D511-7BCB-F54F-B29D-8B58EB2319CA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C0602-E553-7A7E-2261-E05E4BA3B523}"/>
              </a:ext>
            </a:extLst>
          </p:cNvPr>
          <p:cNvSpPr txBox="1"/>
          <p:nvPr/>
        </p:nvSpPr>
        <p:spPr>
          <a:xfrm>
            <a:off x="4701171" y="5768091"/>
            <a:ext cx="748420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err="1"/>
              <a:t>Více</a:t>
            </a:r>
            <a:r>
              <a:rPr lang="en-US" sz="2200"/>
              <a:t> </a:t>
            </a:r>
            <a:r>
              <a:rPr lang="en-US" sz="2200" err="1"/>
              <a:t>informací</a:t>
            </a:r>
            <a:r>
              <a:rPr lang="en-US" sz="2200"/>
              <a:t> </a:t>
            </a:r>
            <a:r>
              <a:rPr lang="en-US" sz="2200" err="1"/>
              <a:t>naleznete</a:t>
            </a:r>
            <a:r>
              <a:rPr lang="en-US" sz="2200"/>
              <a:t> </a:t>
            </a:r>
            <a:r>
              <a:rPr lang="en-US" sz="2200" err="1"/>
              <a:t>na</a:t>
            </a:r>
            <a:r>
              <a:rPr lang="en-US" sz="2200"/>
              <a:t> edu.gov.cz </a:t>
            </a:r>
            <a:r>
              <a:rPr lang="en-US" sz="2200">
                <a:hlinkClick r:id="rId4"/>
              </a:rPr>
              <a:t>na tomto odkazu</a:t>
            </a:r>
            <a:r>
              <a:rPr lang="en-US" sz="220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0C58C-06BA-99FE-C7B3-95366B9B94A2}"/>
              </a:ext>
            </a:extLst>
          </p:cNvPr>
          <p:cNvSpPr txBox="1"/>
          <p:nvPr/>
        </p:nvSpPr>
        <p:spPr>
          <a:xfrm>
            <a:off x="948519" y="2014128"/>
            <a:ext cx="10432831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 err="1">
                <a:latin typeface="Aptos"/>
              </a:rPr>
              <a:t>Velmi</a:t>
            </a:r>
            <a:r>
              <a:rPr lang="en-US" sz="2200" b="1" dirty="0">
                <a:latin typeface="Aptos"/>
              </a:rPr>
              <a:t> </a:t>
            </a:r>
            <a:r>
              <a:rPr lang="en-US" sz="2200" b="1" dirty="0" err="1">
                <a:latin typeface="Aptos"/>
              </a:rPr>
              <a:t>Intenzivní</a:t>
            </a:r>
            <a:r>
              <a:rPr lang="en-US" sz="2200" b="1" dirty="0">
                <a:latin typeface="Aptos"/>
              </a:rPr>
              <a:t> Podpora:</a:t>
            </a:r>
            <a:r>
              <a:rPr lang="en-US" sz="2200" b="1" dirty="0">
                <a:solidFill>
                  <a:srgbClr val="72BDE9"/>
                </a:solidFill>
                <a:latin typeface="Aptos"/>
              </a:rPr>
              <a:t> </a:t>
            </a:r>
            <a:r>
              <a:rPr lang="en-US" sz="2200" dirty="0" err="1">
                <a:latin typeface="Aptos"/>
              </a:rPr>
              <a:t>provázení</a:t>
            </a:r>
            <a:r>
              <a:rPr lang="en-US" sz="2200" dirty="0">
                <a:latin typeface="Aptos"/>
              </a:rPr>
              <a:t> </a:t>
            </a:r>
            <a:r>
              <a:rPr lang="en-US" sz="2200" dirty="0" err="1">
                <a:latin typeface="Aptos"/>
              </a:rPr>
              <a:t>zřizovatelů</a:t>
            </a:r>
            <a:r>
              <a:rPr lang="en-US" sz="2200" dirty="0">
                <a:latin typeface="Aptos"/>
              </a:rPr>
              <a:t> a </a:t>
            </a:r>
            <a:r>
              <a:rPr lang="en-US" sz="2200" dirty="0" err="1">
                <a:latin typeface="Aptos"/>
              </a:rPr>
              <a:t>škol</a:t>
            </a:r>
            <a:r>
              <a:rPr lang="en-US" sz="2200" dirty="0">
                <a:latin typeface="Aptos"/>
              </a:rPr>
              <a:t> </a:t>
            </a:r>
            <a:r>
              <a:rPr lang="en-US" sz="2200" dirty="0" err="1">
                <a:latin typeface="Aptos"/>
              </a:rPr>
              <a:t>všemi</a:t>
            </a:r>
            <a:r>
              <a:rPr lang="en-US" sz="2200" dirty="0">
                <a:latin typeface="Aptos"/>
              </a:rPr>
              <a:t> </a:t>
            </a:r>
            <a:r>
              <a:rPr lang="en-US" sz="2200" dirty="0" err="1">
                <a:latin typeface="Aptos"/>
              </a:rPr>
              <a:t>kroky</a:t>
            </a:r>
            <a:r>
              <a:rPr lang="en-US" sz="2200" dirty="0">
                <a:latin typeface="Aptos"/>
              </a:rPr>
              <a:t> od </a:t>
            </a:r>
            <a:r>
              <a:rPr lang="en-US" sz="2200" dirty="0" err="1">
                <a:latin typeface="Aptos"/>
              </a:rPr>
              <a:t>prvního</a:t>
            </a:r>
            <a:r>
              <a:rPr lang="en-US" sz="2200" dirty="0">
                <a:latin typeface="Aptos"/>
              </a:rPr>
              <a:t> </a:t>
            </a:r>
            <a:r>
              <a:rPr lang="en-US" sz="2200" dirty="0" err="1">
                <a:latin typeface="Aptos"/>
              </a:rPr>
              <a:t>záměru</a:t>
            </a:r>
            <a:r>
              <a:rPr lang="en-US" sz="2200" dirty="0">
                <a:latin typeface="Aptos"/>
              </a:rPr>
              <a:t> po </a:t>
            </a:r>
            <a:r>
              <a:rPr lang="en-US" sz="2200" dirty="0" err="1">
                <a:latin typeface="Aptos"/>
              </a:rPr>
              <a:t>stabilizaci</a:t>
            </a:r>
            <a:r>
              <a:rPr lang="en-US" sz="2200" dirty="0">
                <a:latin typeface="Aptos"/>
              </a:rPr>
              <a:t> </a:t>
            </a:r>
            <a:r>
              <a:rPr lang="en-US" sz="2200" dirty="0" err="1">
                <a:latin typeface="Aptos"/>
              </a:rPr>
              <a:t>sloučeného</a:t>
            </a:r>
            <a:r>
              <a:rPr lang="en-US" sz="2200" dirty="0">
                <a:latin typeface="Aptos"/>
              </a:rPr>
              <a:t> </a:t>
            </a:r>
            <a:r>
              <a:rPr lang="en-US" sz="2200" dirty="0" err="1">
                <a:latin typeface="Aptos"/>
              </a:rPr>
              <a:t>ředitelství</a:t>
            </a:r>
            <a:r>
              <a:rPr lang="en-US" sz="2200" dirty="0">
                <a:latin typeface="Aptos"/>
              </a:rPr>
              <a:t>. Podpora je </a:t>
            </a:r>
            <a:r>
              <a:rPr lang="en-US" sz="2200" dirty="0" err="1">
                <a:latin typeface="Aptos"/>
              </a:rPr>
              <a:t>bezplatná</a:t>
            </a:r>
            <a:r>
              <a:rPr lang="en-US" sz="2200" dirty="0">
                <a:latin typeface="Aptos"/>
              </a:rPr>
              <a:t>.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Aptos"/>
              </a:rPr>
              <a:t>Program </a:t>
            </a:r>
            <a:r>
              <a:rPr lang="en-US" sz="2200" err="1">
                <a:latin typeface="Aptos"/>
              </a:rPr>
              <a:t>navazuje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na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legislativní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rámec</a:t>
            </a:r>
            <a:r>
              <a:rPr lang="en-US" sz="2200" dirty="0">
                <a:latin typeface="Aptos"/>
              </a:rPr>
              <a:t> (</a:t>
            </a:r>
            <a:r>
              <a:rPr lang="en-US" sz="2200" err="1">
                <a:latin typeface="Aptos"/>
              </a:rPr>
              <a:t>účinnost</a:t>
            </a:r>
            <a:r>
              <a:rPr lang="en-US" sz="2200" dirty="0">
                <a:latin typeface="Aptos"/>
              </a:rPr>
              <a:t> od 1. 1. 2026, </a:t>
            </a:r>
            <a:r>
              <a:rPr lang="en-US" sz="2200" err="1">
                <a:latin typeface="Aptos"/>
              </a:rPr>
              <a:t>přechodné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období</a:t>
            </a:r>
            <a:r>
              <a:rPr lang="en-US" sz="2200" dirty="0">
                <a:latin typeface="Aptos"/>
              </a:rPr>
              <a:t> do 31. 12. 2028) a </a:t>
            </a:r>
            <a:r>
              <a:rPr lang="en-US" sz="2200" err="1">
                <a:latin typeface="Aptos"/>
              </a:rPr>
              <a:t>směřuje</a:t>
            </a:r>
            <a:r>
              <a:rPr lang="en-US" sz="2200" dirty="0">
                <a:latin typeface="Aptos"/>
              </a:rPr>
              <a:t> k </a:t>
            </a:r>
            <a:r>
              <a:rPr lang="en-US" sz="2200" err="1">
                <a:latin typeface="Aptos"/>
              </a:rPr>
              <a:t>profesionalizaci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řízení</a:t>
            </a:r>
            <a:r>
              <a:rPr lang="en-US" sz="2200" dirty="0">
                <a:latin typeface="Aptos"/>
              </a:rPr>
              <a:t>, </a:t>
            </a:r>
            <a:r>
              <a:rPr lang="en-US" sz="2200" err="1">
                <a:latin typeface="Aptos"/>
              </a:rPr>
              <a:t>nikoli</a:t>
            </a:r>
            <a:r>
              <a:rPr lang="en-US" sz="2200" dirty="0">
                <a:latin typeface="Aptos"/>
              </a:rPr>
              <a:t> k </a:t>
            </a:r>
            <a:r>
              <a:rPr lang="en-US" sz="2200" err="1">
                <a:latin typeface="Aptos"/>
              </a:rPr>
              <a:t>rušení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pracovišť</a:t>
            </a:r>
            <a:r>
              <a:rPr lang="en-US" sz="2200" dirty="0">
                <a:latin typeface="Apto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200" err="1">
                <a:latin typeface="Aptos"/>
              </a:rPr>
              <a:t>Zajišťuje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přímou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podporu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metodiků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Středního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článku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podpory</a:t>
            </a:r>
            <a:r>
              <a:rPr lang="en-US" sz="2200" dirty="0">
                <a:latin typeface="Aptos"/>
              </a:rPr>
              <a:t> v </a:t>
            </a:r>
            <a:r>
              <a:rPr lang="en-US" sz="2200" err="1">
                <a:latin typeface="Aptos"/>
              </a:rPr>
              <a:t>území</a:t>
            </a:r>
            <a:r>
              <a:rPr lang="en-US" sz="2200" dirty="0">
                <a:latin typeface="Aptos"/>
              </a:rPr>
              <a:t> a </a:t>
            </a:r>
            <a:r>
              <a:rPr lang="en-US" sz="2200" err="1">
                <a:latin typeface="Aptos"/>
              </a:rPr>
              <a:t>konzultace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odborníků</a:t>
            </a:r>
            <a:r>
              <a:rPr lang="en-US" sz="2200" dirty="0">
                <a:latin typeface="Aptos"/>
              </a:rPr>
              <a:t> MŠMT v </a:t>
            </a:r>
            <a:r>
              <a:rPr lang="en-US" sz="2200" err="1">
                <a:latin typeface="Aptos"/>
              </a:rPr>
              <a:t>komunikačních</a:t>
            </a:r>
            <a:r>
              <a:rPr lang="en-US" sz="2200" dirty="0">
                <a:latin typeface="Aptos"/>
              </a:rPr>
              <a:t>, </a:t>
            </a:r>
            <a:r>
              <a:rPr lang="en-US" sz="2200" err="1">
                <a:latin typeface="Aptos"/>
              </a:rPr>
              <a:t>administrativních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i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pedagogických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otázkách</a:t>
            </a:r>
            <a:r>
              <a:rPr lang="en-US" sz="2200" dirty="0">
                <a:latin typeface="Apto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200" err="1">
                <a:latin typeface="Aptos"/>
              </a:rPr>
              <a:t>První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zapojené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obce</a:t>
            </a:r>
            <a:r>
              <a:rPr lang="en-US" sz="2200" dirty="0">
                <a:latin typeface="Aptos"/>
              </a:rPr>
              <a:t> </a:t>
            </a:r>
            <a:r>
              <a:rPr lang="en-US" sz="2200" err="1">
                <a:latin typeface="Aptos"/>
              </a:rPr>
              <a:t>oceňují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jasný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plán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kroků</a:t>
            </a:r>
            <a:r>
              <a:rPr lang="en-US" sz="2200" dirty="0">
                <a:latin typeface="Aptos"/>
              </a:rPr>
              <a:t>, </a:t>
            </a:r>
            <a:r>
              <a:rPr lang="en-US" sz="2200" err="1">
                <a:latin typeface="Aptos"/>
              </a:rPr>
              <a:t>oporu</a:t>
            </a:r>
            <a:r>
              <a:rPr lang="en-US" sz="2200" dirty="0">
                <a:latin typeface="Aptos"/>
              </a:rPr>
              <a:t> v </a:t>
            </a:r>
            <a:r>
              <a:rPr lang="en-US" sz="2200" err="1">
                <a:latin typeface="Aptos"/>
              </a:rPr>
              <a:t>expertech</a:t>
            </a:r>
            <a:r>
              <a:rPr lang="en-US" sz="2200" dirty="0">
                <a:latin typeface="Aptos"/>
              </a:rPr>
              <a:t> a </a:t>
            </a:r>
            <a:r>
              <a:rPr lang="en-US" sz="2200" err="1">
                <a:latin typeface="Aptos"/>
              </a:rPr>
              <a:t>možnost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soustředit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vedení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škol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více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na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pedagogickou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práci</a:t>
            </a:r>
            <a:r>
              <a:rPr lang="en-US" sz="2200" dirty="0">
                <a:latin typeface="Aptos"/>
              </a:rPr>
              <a:t>.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err="1">
                <a:latin typeface="Aptos"/>
              </a:rPr>
              <a:t>Očekávanými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přínosy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jsou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nižší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administrativní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zátěž</a:t>
            </a:r>
            <a:r>
              <a:rPr lang="en-US" sz="2200" dirty="0">
                <a:latin typeface="Aptos"/>
              </a:rPr>
              <a:t>, </a:t>
            </a:r>
            <a:r>
              <a:rPr lang="en-US" sz="2200" err="1">
                <a:latin typeface="Aptos"/>
              </a:rPr>
              <a:t>lepší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zastupitelnost</a:t>
            </a:r>
            <a:r>
              <a:rPr lang="en-US" sz="2200" dirty="0">
                <a:latin typeface="Aptos"/>
              </a:rPr>
              <a:t>, </a:t>
            </a:r>
            <a:r>
              <a:rPr lang="en-US" sz="2200" err="1">
                <a:latin typeface="Aptos"/>
              </a:rPr>
              <a:t>sdílené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odborné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kapacity</a:t>
            </a:r>
            <a:r>
              <a:rPr lang="en-US" sz="2200" dirty="0">
                <a:latin typeface="Aptos"/>
              </a:rPr>
              <a:t> (</a:t>
            </a:r>
            <a:r>
              <a:rPr lang="en-US" sz="2200" err="1">
                <a:latin typeface="Aptos"/>
              </a:rPr>
              <a:t>např</a:t>
            </a:r>
            <a:r>
              <a:rPr lang="en-US" sz="2200" dirty="0">
                <a:latin typeface="Aptos"/>
              </a:rPr>
              <a:t>. </a:t>
            </a:r>
            <a:r>
              <a:rPr lang="en-US" sz="2200" err="1">
                <a:latin typeface="Aptos"/>
              </a:rPr>
              <a:t>ekonomika</a:t>
            </a:r>
            <a:r>
              <a:rPr lang="en-US" sz="2200" dirty="0">
                <a:latin typeface="Aptos"/>
              </a:rPr>
              <a:t>, IT, </a:t>
            </a:r>
            <a:r>
              <a:rPr lang="en-US" sz="2200" err="1">
                <a:latin typeface="Aptos"/>
              </a:rPr>
              <a:t>poradenství</a:t>
            </a:r>
            <a:r>
              <a:rPr lang="en-US" sz="2200" dirty="0">
                <a:latin typeface="Aptos"/>
              </a:rPr>
              <a:t>) a </a:t>
            </a:r>
            <a:r>
              <a:rPr lang="en-US" sz="2200" err="1">
                <a:latin typeface="Aptos"/>
              </a:rPr>
              <a:t>stabilnější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kvalita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napříč</a:t>
            </a:r>
            <a:r>
              <a:rPr lang="en-US" sz="2200" dirty="0">
                <a:latin typeface="Aptos"/>
              </a:rPr>
              <a:t> </a:t>
            </a:r>
            <a:r>
              <a:rPr lang="en-US" sz="2200" err="1">
                <a:latin typeface="Aptos"/>
              </a:rPr>
              <a:t>obcí</a:t>
            </a:r>
            <a:r>
              <a:rPr lang="en-US" sz="2200" dirty="0">
                <a:latin typeface="Aptos"/>
              </a:rPr>
              <a:t>.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92B72-248E-2087-BF19-7B2FA7A89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AB68AFF4-CB18-021F-13EB-6947C3C9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0D68AC5-60F0-E7A3-38DE-42192516A0B1}"/>
              </a:ext>
            </a:extLst>
          </p:cNvPr>
          <p:cNvSpPr txBox="1"/>
          <p:nvPr/>
        </p:nvSpPr>
        <p:spPr>
          <a:xfrm>
            <a:off x="1355271" y="979687"/>
            <a:ext cx="9481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ROK V ŘEDITELNĚ</a:t>
            </a:r>
            <a:endParaRPr lang="cs-CZ" sz="4000" b="1">
              <a:solidFill>
                <a:schemeClr val="tx2">
                  <a:lumMod val="75000"/>
                  <a:lumOff val="25000"/>
                </a:schemeClr>
              </a:solidFill>
              <a:ea typeface="Open Sans Extrabold"/>
              <a:cs typeface="Open Sans Extrabold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718CBC-56E0-2F55-B1D9-E82EC2D2BFDA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D4581-23FF-62F0-D36D-01A33D2AE703}"/>
              </a:ext>
            </a:extLst>
          </p:cNvPr>
          <p:cNvSpPr txBox="1"/>
          <p:nvPr/>
        </p:nvSpPr>
        <p:spPr>
          <a:xfrm>
            <a:off x="1355335" y="1733111"/>
            <a:ext cx="104775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solidFill>
                  <a:srgbClr val="72BDE9"/>
                </a:solidFill>
                <a:latin typeface="Aptos"/>
              </a:rPr>
              <a:t>Webový</a:t>
            </a:r>
            <a:r>
              <a:rPr lang="en-US" sz="2800" b="1">
                <a:solidFill>
                  <a:srgbClr val="72BDE9"/>
                </a:solidFill>
                <a:latin typeface="Aptos"/>
              </a:rPr>
              <a:t> </a:t>
            </a:r>
            <a:r>
              <a:rPr lang="en-US" sz="2800" b="1" err="1">
                <a:solidFill>
                  <a:srgbClr val="72BDE9"/>
                </a:solidFill>
                <a:latin typeface="Aptos"/>
              </a:rPr>
              <a:t>portál</a:t>
            </a:r>
            <a:r>
              <a:rPr lang="en-US" sz="2800" b="1">
                <a:solidFill>
                  <a:srgbClr val="72BDE9"/>
                </a:solidFill>
                <a:latin typeface="Aptos"/>
              </a:rPr>
              <a:t> Rok v </a:t>
            </a:r>
            <a:r>
              <a:rPr lang="en-US" sz="2800" b="1" err="1">
                <a:solidFill>
                  <a:srgbClr val="72BDE9"/>
                </a:solidFill>
                <a:latin typeface="Aptos"/>
              </a:rPr>
              <a:t>ředitelně</a:t>
            </a:r>
            <a:r>
              <a:rPr lang="en-US" sz="2800" b="1">
                <a:solidFill>
                  <a:srgbClr val="72BDE9"/>
                </a:solidFill>
                <a:latin typeface="Aptos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200" err="1">
                <a:solidFill>
                  <a:srgbClr val="404040"/>
                </a:solidFill>
                <a:latin typeface="Aptos"/>
              </a:rPr>
              <a:t>Pomáhá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ředitelům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a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zřizovatelům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v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každodenním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řízení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škol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.</a:t>
            </a:r>
            <a:endParaRPr lang="en-US" sz="2200">
              <a:solidFill>
                <a:srgbClr val="000000"/>
              </a:solidFill>
              <a:latin typeface="Apto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err="1">
                <a:solidFill>
                  <a:srgbClr val="404040"/>
                </a:solidFill>
                <a:latin typeface="Aptos"/>
              </a:rPr>
              <a:t>Aktuálně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má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více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než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>
                <a:solidFill>
                  <a:srgbClr val="404040"/>
                </a:solidFill>
                <a:latin typeface="Aptos"/>
                <a:hlinkClick r:id="rId4"/>
              </a:rPr>
              <a:t>1000 registrovaných uživatelů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. </a:t>
            </a:r>
            <a:endParaRPr lang="en-US" sz="2200"/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ptos"/>
              </a:rPr>
              <a:t>Pro </a:t>
            </a:r>
            <a:r>
              <a:rPr lang="en-US" sz="2200" err="1">
                <a:solidFill>
                  <a:srgbClr val="000000"/>
                </a:solidFill>
                <a:latin typeface="Aptos"/>
              </a:rPr>
              <a:t>všechny</a:t>
            </a:r>
            <a:r>
              <a:rPr lang="en-US" sz="2200">
                <a:solidFill>
                  <a:srgbClr val="00000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ptos"/>
              </a:rPr>
              <a:t>uživatele</a:t>
            </a:r>
            <a:r>
              <a:rPr lang="en-US" sz="2200">
                <a:solidFill>
                  <a:srgbClr val="000000"/>
                </a:solidFill>
                <a:latin typeface="Aptos"/>
              </a:rPr>
              <a:t> je </a:t>
            </a:r>
            <a:r>
              <a:rPr lang="en-US" sz="2200" err="1">
                <a:solidFill>
                  <a:srgbClr val="000000"/>
                </a:solidFill>
                <a:latin typeface="Aptos"/>
              </a:rPr>
              <a:t>zcela</a:t>
            </a:r>
            <a:r>
              <a:rPr lang="en-US" sz="2200">
                <a:solidFill>
                  <a:srgbClr val="00000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ptos"/>
              </a:rPr>
              <a:t>zdarma</a:t>
            </a:r>
            <a:r>
              <a:rPr lang="en-US" sz="2200">
                <a:solidFill>
                  <a:srgbClr val="000000"/>
                </a:solidFill>
                <a:latin typeface="Aptos"/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200" err="1">
                <a:solidFill>
                  <a:srgbClr val="404040"/>
                </a:solidFill>
                <a:latin typeface="Aptos"/>
              </a:rPr>
              <a:t>Nabízí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komplexní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přehled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úkolů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,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povinností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a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termínů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během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celého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školního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roku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a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přehledné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členění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podle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měsíců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,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oblastí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a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míry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priority.</a:t>
            </a:r>
            <a:endParaRPr lang="en-US" sz="2200">
              <a:solidFill>
                <a:srgbClr val="000000"/>
              </a:solidFill>
              <a:latin typeface="Aptos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Aptos"/>
              </a:rPr>
              <a:t>U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každého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úkolu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nalezte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přímé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odkazy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na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platné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právní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předpisy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a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metodické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</a:t>
            </a:r>
            <a:r>
              <a:rPr lang="en-US" sz="2200" err="1">
                <a:solidFill>
                  <a:srgbClr val="404040"/>
                </a:solidFill>
                <a:latin typeface="Aptos"/>
              </a:rPr>
              <a:t>materiály</a:t>
            </a:r>
            <a:r>
              <a:rPr lang="en-US" sz="2200">
                <a:solidFill>
                  <a:srgbClr val="404040"/>
                </a:solidFill>
                <a:latin typeface="Aptos"/>
              </a:rPr>
              <a:t> MŠMT. </a:t>
            </a:r>
            <a:r>
              <a:rPr lang="en-US" sz="2200">
                <a:latin typeface="Aptos"/>
              </a:rPr>
              <a:t>Po </a:t>
            </a:r>
            <a:r>
              <a:rPr lang="en-US" sz="2200" err="1">
                <a:latin typeface="Aptos"/>
              </a:rPr>
              <a:t>registraci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máte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možnost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doplnění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vlastních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úkolů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či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sdílení</a:t>
            </a:r>
            <a:r>
              <a:rPr lang="en-US" sz="2200">
                <a:latin typeface="Aptos"/>
              </a:rPr>
              <a:t> do </a:t>
            </a:r>
            <a:r>
              <a:rPr lang="en-US" sz="2200" err="1">
                <a:latin typeface="Aptos"/>
              </a:rPr>
              <a:t>soukromého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kalendáře</a:t>
            </a:r>
            <a:r>
              <a:rPr lang="en-US" sz="2200">
                <a:latin typeface="Aptos"/>
              </a:rPr>
              <a:t>.</a:t>
            </a:r>
          </a:p>
          <a:p>
            <a:endParaRPr lang="en-US" sz="2200">
              <a:latin typeface="Apto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err="1">
                <a:latin typeface="Aptos"/>
              </a:rPr>
              <a:t>Registrovat</a:t>
            </a:r>
            <a:r>
              <a:rPr lang="en-US" sz="2200">
                <a:latin typeface="Aptos"/>
              </a:rPr>
              <a:t> se </a:t>
            </a:r>
            <a:r>
              <a:rPr lang="en-US" sz="2200" err="1">
                <a:latin typeface="Aptos"/>
              </a:rPr>
              <a:t>můžete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zde</a:t>
            </a:r>
            <a:r>
              <a:rPr lang="en-US" sz="2200">
                <a:latin typeface="Aptos"/>
              </a:rPr>
              <a:t>: </a:t>
            </a:r>
            <a:r>
              <a:rPr lang="en-US" sz="2200">
                <a:latin typeface="Aptos"/>
                <a:hlinkClick r:id="rId5"/>
              </a:rPr>
              <a:t>https://rvr.edu.gov.cz</a:t>
            </a:r>
            <a:r>
              <a:rPr lang="en-US" sz="2200">
                <a:latin typeface="Apto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200" err="1">
                <a:latin typeface="Aptos"/>
              </a:rPr>
              <a:t>Více</a:t>
            </a:r>
            <a:r>
              <a:rPr lang="en-US" sz="2200">
                <a:latin typeface="Aptos"/>
              </a:rPr>
              <a:t> o </a:t>
            </a:r>
            <a:r>
              <a:rPr lang="en-US" sz="2200" err="1">
                <a:latin typeface="Aptos"/>
              </a:rPr>
              <a:t>projektu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naleznete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na</a:t>
            </a:r>
            <a:r>
              <a:rPr lang="en-US" sz="2200">
                <a:latin typeface="Aptos"/>
              </a:rPr>
              <a:t>: </a:t>
            </a:r>
            <a:r>
              <a:rPr lang="en-US" sz="2200">
                <a:latin typeface="Aptos"/>
                <a:hlinkClick r:id="rId6"/>
              </a:rPr>
              <a:t>https://edu.gov.cz/rokvreditelne</a:t>
            </a:r>
            <a:r>
              <a:rPr lang="en-US" sz="2200">
                <a:latin typeface="Apt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09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text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2306CBAA-457B-8D0E-F371-40290C0B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658819-61CF-E720-1A96-0497905AE3FD}"/>
              </a:ext>
            </a:extLst>
          </p:cNvPr>
          <p:cNvSpPr txBox="1"/>
          <p:nvPr/>
        </p:nvSpPr>
        <p:spPr>
          <a:xfrm>
            <a:off x="1360407" y="499175"/>
            <a:ext cx="8719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OBSAH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473DCDB-A171-5805-B7E8-FDC5D08B3E5B}"/>
              </a:ext>
            </a:extLst>
          </p:cNvPr>
          <p:cNvSpPr txBox="1"/>
          <p:nvPr/>
        </p:nvSpPr>
        <p:spPr>
          <a:xfrm>
            <a:off x="1581622" y="1206084"/>
            <a:ext cx="10253118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200" b="1" dirty="0">
                <a:solidFill>
                  <a:srgbClr val="72BDE9"/>
                </a:solidFill>
                <a:latin typeface="Aptos"/>
                <a:cs typeface="Arial"/>
              </a:rPr>
              <a:t>LEGISLATIVA</a:t>
            </a:r>
            <a:endParaRPr lang="en-US" sz="2200" b="1" dirty="0">
              <a:solidFill>
                <a:srgbClr val="72BDE9"/>
              </a:solidFill>
              <a:latin typeface="Aptos"/>
              <a:ea typeface="+mn-lt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Institucionalizace podpůrných pozic </a:t>
            </a:r>
          </a:p>
          <a:p>
            <a:pPr lvl="1"/>
            <a:endParaRPr lang="cs-CZ" sz="2000" dirty="0">
              <a:solidFill>
                <a:srgbClr val="000000"/>
              </a:solidFill>
              <a:latin typeface="Aptos"/>
              <a:cs typeface="Arial"/>
            </a:endParaRPr>
          </a:p>
          <a:p>
            <a:r>
              <a:rPr lang="cs-CZ" sz="2200" b="1" dirty="0">
                <a:solidFill>
                  <a:srgbClr val="72BDE9"/>
                </a:solidFill>
                <a:latin typeface="Aptos"/>
                <a:cs typeface="Arial"/>
              </a:rPr>
              <a:t>INFORMACE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Rozhovor s Terezou Velebovou, hlavní projektovou manažerkou SČ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Výkazy podle stavu k 30.10.2025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Povinnost vyvěsit státní vlajku dne 17.11.</a:t>
            </a:r>
            <a:endParaRPr lang="cs-CZ" dirty="0">
              <a:solidFill>
                <a:srgbClr val="000000"/>
              </a:solidFill>
              <a:latin typeface="Aptos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Metodiky a infografiky</a:t>
            </a:r>
            <a:endParaRPr lang="cs-CZ" dirty="0"/>
          </a:p>
          <a:p>
            <a:pPr lvl="1"/>
            <a:endParaRPr lang="cs-CZ" sz="2000" dirty="0">
              <a:solidFill>
                <a:srgbClr val="000000"/>
              </a:solidFill>
              <a:latin typeface="Aptos"/>
              <a:cs typeface="Arial"/>
            </a:endParaRPr>
          </a:p>
          <a:p>
            <a:r>
              <a:rPr lang="cs-CZ" sz="2200" b="1" dirty="0">
                <a:solidFill>
                  <a:srgbClr val="72BDE9"/>
                </a:solidFill>
                <a:latin typeface="Aptos"/>
                <a:cs typeface="Arial"/>
              </a:rPr>
              <a:t>UDÁLOSTI</a:t>
            </a:r>
            <a:endParaRPr lang="cs-CZ" sz="2400" b="1" dirty="0">
              <a:solidFill>
                <a:srgbClr val="72BDE9"/>
              </a:solidFill>
              <a:latin typeface="Aptos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ptos"/>
                <a:cs typeface="Arial"/>
              </a:rPr>
              <a:t>Střední článek podpory:</a:t>
            </a:r>
          </a:p>
          <a:p>
            <a:pPr marL="1257300" lvl="2" indent="-342900">
              <a:buFont typeface="Arial"/>
              <a:buChar char="•"/>
            </a:pPr>
            <a:r>
              <a:rPr lang="cs-CZ" sz="2000" dirty="0">
                <a:latin typeface="Aptos"/>
                <a:cs typeface="Arial"/>
              </a:rPr>
              <a:t>Odborný panel k </a:t>
            </a:r>
            <a:r>
              <a:rPr lang="cs-CZ" sz="2000" err="1">
                <a:latin typeface="Aptos"/>
                <a:cs typeface="Arial"/>
              </a:rPr>
              <a:t>odkladové</a:t>
            </a:r>
            <a:r>
              <a:rPr lang="cs-CZ" sz="2000" dirty="0">
                <a:latin typeface="Aptos"/>
                <a:cs typeface="Arial"/>
              </a:rPr>
              <a:t> novele</a:t>
            </a:r>
          </a:p>
          <a:p>
            <a:pPr marL="1257300" lvl="2" indent="-342900">
              <a:buFont typeface="Arial"/>
              <a:buChar char="•"/>
            </a:pPr>
            <a:r>
              <a:rPr lang="cs-CZ" sz="2000" dirty="0">
                <a:latin typeface="Aptos"/>
                <a:cs typeface="Arial"/>
              </a:rPr>
              <a:t>Krajské konference k financování </a:t>
            </a:r>
            <a:r>
              <a:rPr lang="cs-CZ" sz="2000" dirty="0" err="1">
                <a:latin typeface="Aptos"/>
                <a:cs typeface="Arial"/>
              </a:rPr>
              <a:t>nepedagogů</a:t>
            </a:r>
            <a:endParaRPr lang="cs-CZ" sz="2000" dirty="0">
              <a:latin typeface="Aptos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cs-CZ" sz="2000" dirty="0">
                <a:latin typeface="Aptos"/>
                <a:cs typeface="Arial"/>
              </a:rPr>
              <a:t>Program VIP Slučování</a:t>
            </a:r>
            <a:endParaRPr lang="cs-CZ" sz="2000"/>
          </a:p>
          <a:p>
            <a:pPr marL="1257300" lvl="2" indent="-342900">
              <a:buFont typeface="Arial"/>
              <a:buChar char="•"/>
            </a:pPr>
            <a:r>
              <a:rPr lang="cs-CZ" sz="2000" dirty="0">
                <a:latin typeface="Aptos"/>
                <a:cs typeface="Arial"/>
              </a:rPr>
              <a:t>Rok v ředitelně</a:t>
            </a:r>
            <a:endParaRPr lang="cs-CZ" sz="20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ptos"/>
                <a:cs typeface="Arial"/>
              </a:rPr>
              <a:t>Národní pedagogický institut</a:t>
            </a:r>
          </a:p>
        </p:txBody>
      </p:sp>
    </p:spTree>
    <p:extLst>
      <p:ext uri="{BB962C8B-B14F-4D97-AF65-F5344CB8AC3E}">
        <p14:creationId xmlns:p14="http://schemas.microsoft.com/office/powerpoint/2010/main" val="87206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AC57-FC11-7A40-BD2E-BC143FA4B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12DB69DF-10D3-759D-2246-D506B2BF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9B5E72-F48E-376C-0CDE-46D9799BD022}"/>
              </a:ext>
            </a:extLst>
          </p:cNvPr>
          <p:cNvSpPr txBox="1"/>
          <p:nvPr/>
        </p:nvSpPr>
        <p:spPr>
          <a:xfrm>
            <a:off x="1355271" y="979687"/>
            <a:ext cx="9481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rgbClr val="06508C"/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NPI: Odborná konference</a:t>
            </a:r>
            <a:endParaRPr lang="cs-CZ" sz="1200">
              <a:latin typeface="Tahoma"/>
              <a:ea typeface="Tahoma"/>
              <a:cs typeface="Tahom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8AE82A2-94F7-B884-3BC7-825E38B22988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43806-1C63-B7F4-8FF1-5414256FC920}"/>
              </a:ext>
            </a:extLst>
          </p:cNvPr>
          <p:cNvSpPr txBox="1"/>
          <p:nvPr/>
        </p:nvSpPr>
        <p:spPr>
          <a:xfrm>
            <a:off x="1358294" y="1842177"/>
            <a:ext cx="91697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>
                <a:solidFill>
                  <a:srgbClr val="72BDE9"/>
                </a:solidFill>
              </a:rPr>
              <a:t>Škola podle revidovaného RVP: Inspirace, spolupráce a ŠVP, který má smysl</a:t>
            </a:r>
            <a:endParaRPr lang="en-US" sz="2800" b="1">
              <a:solidFill>
                <a:srgbClr val="72BDE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51D5E-1229-7E57-4EA1-BE8F28E0C4F8}"/>
              </a:ext>
            </a:extLst>
          </p:cNvPr>
          <p:cNvSpPr txBox="1"/>
          <p:nvPr/>
        </p:nvSpPr>
        <p:spPr>
          <a:xfrm>
            <a:off x="1353291" y="3032698"/>
            <a:ext cx="749881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rgbClr val="333333"/>
                </a:solidFill>
                <a:ea typeface="+mn-lt"/>
                <a:cs typeface="+mn-lt"/>
              </a:rPr>
              <a:t>Kde</a:t>
            </a:r>
            <a:r>
              <a:rPr lang="en-US" sz="2400" b="1">
                <a:solidFill>
                  <a:srgbClr val="333333"/>
                </a:solidFill>
                <a:ea typeface="+mn-lt"/>
                <a:cs typeface="+mn-lt"/>
              </a:rPr>
              <a:t>: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400" err="1">
                <a:latin typeface="Aptos"/>
                <a:ea typeface="Noto Sans"/>
                <a:cs typeface="Noto Sans"/>
              </a:rPr>
              <a:t>Grandior</a:t>
            </a:r>
            <a:r>
              <a:rPr lang="en-US" sz="2400">
                <a:latin typeface="Aptos"/>
                <a:ea typeface="Noto Sans"/>
                <a:cs typeface="Noto Sans"/>
              </a:rPr>
              <a:t> Hotel Prague, Na </a:t>
            </a:r>
            <a:r>
              <a:rPr lang="en-US" sz="2400" err="1">
                <a:latin typeface="Aptos"/>
                <a:ea typeface="Noto Sans"/>
                <a:cs typeface="Noto Sans"/>
              </a:rPr>
              <a:t>Poříčí</a:t>
            </a:r>
            <a:r>
              <a:rPr lang="en-US" sz="2400">
                <a:latin typeface="Aptos"/>
                <a:ea typeface="Noto Sans"/>
                <a:cs typeface="Noto Sans"/>
              </a:rPr>
              <a:t>, Praha</a:t>
            </a:r>
            <a:endParaRPr lang="en-US" sz="2400"/>
          </a:p>
          <a:p>
            <a:r>
              <a:rPr lang="en-US" sz="2400" b="1" err="1">
                <a:solidFill>
                  <a:srgbClr val="333333"/>
                </a:solidFill>
                <a:ea typeface="+mn-lt"/>
                <a:cs typeface="+mn-lt"/>
              </a:rPr>
              <a:t>Kdy</a:t>
            </a:r>
            <a:r>
              <a:rPr lang="en-US" sz="2400" b="1">
                <a:solidFill>
                  <a:srgbClr val="333333"/>
                </a:solidFill>
                <a:ea typeface="+mn-lt"/>
                <a:cs typeface="+mn-lt"/>
              </a:rPr>
              <a:t>: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 12.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listopadu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2025, 9:00 – 16:00</a:t>
            </a:r>
          </a:p>
          <a:p>
            <a:endParaRPr lang="en-US" sz="2400">
              <a:solidFill>
                <a:srgbClr val="333333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err="1">
                <a:solidFill>
                  <a:srgbClr val="000000"/>
                </a:solidFill>
              </a:rPr>
              <a:t>Revize</a:t>
            </a:r>
            <a:r>
              <a:rPr lang="en-US" sz="2400">
                <a:solidFill>
                  <a:srgbClr val="000000"/>
                </a:solidFill>
              </a:rPr>
              <a:t> RVP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 err="1">
                <a:solidFill>
                  <a:srgbClr val="000000"/>
                </a:solidFill>
              </a:rPr>
              <a:t>Tvorba</a:t>
            </a:r>
            <a:r>
              <a:rPr lang="en-US" sz="2400">
                <a:solidFill>
                  <a:srgbClr val="000000"/>
                </a:solidFill>
              </a:rPr>
              <a:t> ŠVP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 err="1">
                <a:solidFill>
                  <a:srgbClr val="000000"/>
                </a:solidFill>
              </a:rPr>
              <a:t>Praktické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err="1">
                <a:solidFill>
                  <a:srgbClr val="000000"/>
                </a:solidFill>
              </a:rPr>
              <a:t>tipy</a:t>
            </a:r>
            <a:r>
              <a:rPr lang="en-US" sz="2400">
                <a:solidFill>
                  <a:srgbClr val="000000"/>
                </a:solidFill>
              </a:rPr>
              <a:t> a </a:t>
            </a:r>
            <a:r>
              <a:rPr lang="en-US" sz="2400" err="1">
                <a:solidFill>
                  <a:srgbClr val="000000"/>
                </a:solidFill>
              </a:rPr>
              <a:t>inspirace</a:t>
            </a:r>
            <a:r>
              <a:rPr lang="en-US" sz="2400">
                <a:solidFill>
                  <a:srgbClr val="000000"/>
                </a:solidFill>
              </a:rPr>
              <a:t> ze </a:t>
            </a:r>
            <a:r>
              <a:rPr lang="en-US" sz="2400" err="1">
                <a:solidFill>
                  <a:srgbClr val="000000"/>
                </a:solidFill>
              </a:rPr>
              <a:t>škol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 err="1">
                <a:solidFill>
                  <a:srgbClr val="000000"/>
                </a:solidFill>
              </a:rPr>
              <a:t>Přihlásit</a:t>
            </a:r>
            <a:r>
              <a:rPr lang="en-US" sz="2400">
                <a:solidFill>
                  <a:srgbClr val="000000"/>
                </a:solidFill>
              </a:rPr>
              <a:t> se </a:t>
            </a:r>
            <a:r>
              <a:rPr lang="en-US" sz="2400" err="1">
                <a:solidFill>
                  <a:srgbClr val="000000"/>
                </a:solidFill>
              </a:rPr>
              <a:t>můžete</a:t>
            </a:r>
            <a:r>
              <a:rPr lang="en-US" sz="2400">
                <a:solidFill>
                  <a:srgbClr val="000000"/>
                </a:solidFill>
              </a:rPr>
              <a:t> </a:t>
            </a:r>
            <a:r>
              <a:rPr lang="en-US" sz="2400">
                <a:solidFill>
                  <a:srgbClr val="000000"/>
                </a:solidFill>
                <a:hlinkClick r:id="rId4"/>
              </a:rPr>
              <a:t>zde</a:t>
            </a:r>
            <a:r>
              <a:rPr lang="en-US" sz="2400">
                <a:solidFill>
                  <a:srgbClr val="000000"/>
                </a:solidFill>
              </a:rPr>
              <a:t>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51027-5387-41B1-F907-893D8D24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CE50DF5B-69DE-ED86-1A7F-7E80261DE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8079B9-B2F5-ACE6-CF73-2041E48D778B}"/>
              </a:ext>
            </a:extLst>
          </p:cNvPr>
          <p:cNvSpPr txBox="1"/>
          <p:nvPr/>
        </p:nvSpPr>
        <p:spPr>
          <a:xfrm>
            <a:off x="1355271" y="979687"/>
            <a:ext cx="9481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rgbClr val="06508C"/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NPI: Debata v Knihovně Václava Havla</a:t>
            </a:r>
            <a:endParaRPr lang="cs-CZ" sz="1200">
              <a:latin typeface="Tahoma"/>
              <a:ea typeface="Tahoma"/>
              <a:cs typeface="Tahom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53433C7-543C-DD52-2D57-CCE3A970869B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AA3EC-A8B7-26AC-6174-286981DC4E4F}"/>
              </a:ext>
            </a:extLst>
          </p:cNvPr>
          <p:cNvSpPr txBox="1"/>
          <p:nvPr/>
        </p:nvSpPr>
        <p:spPr>
          <a:xfrm>
            <a:off x="1358294" y="1842177"/>
            <a:ext cx="91697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>
                <a:solidFill>
                  <a:srgbClr val="72BDE9"/>
                </a:solidFill>
              </a:rPr>
              <a:t>Vzdělávání pro demokracii: Jak rozvíjet občanskou kompetenci?</a:t>
            </a:r>
            <a:endParaRPr lang="en-US" sz="2800">
              <a:solidFill>
                <a:srgbClr val="72BDE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F0E96-B2B3-6513-3DEC-847668F27595}"/>
              </a:ext>
            </a:extLst>
          </p:cNvPr>
          <p:cNvSpPr txBox="1"/>
          <p:nvPr/>
        </p:nvSpPr>
        <p:spPr>
          <a:xfrm>
            <a:off x="1353291" y="3032698"/>
            <a:ext cx="968321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rgbClr val="333333"/>
                </a:solidFill>
                <a:ea typeface="+mn-lt"/>
                <a:cs typeface="+mn-lt"/>
              </a:rPr>
              <a:t>Kde</a:t>
            </a:r>
            <a:r>
              <a:rPr lang="en-US" sz="2400" b="1">
                <a:solidFill>
                  <a:srgbClr val="333333"/>
                </a:solidFill>
                <a:ea typeface="+mn-lt"/>
                <a:cs typeface="+mn-lt"/>
              </a:rPr>
              <a:t>: 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Knihovna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Václava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Havla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Ostrovní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13, Praha</a:t>
            </a:r>
            <a:endParaRPr lang="en-US" sz="2400"/>
          </a:p>
          <a:p>
            <a:r>
              <a:rPr lang="en-US" sz="2400" b="1" err="1">
                <a:solidFill>
                  <a:srgbClr val="333333"/>
                </a:solidFill>
                <a:ea typeface="+mn-lt"/>
                <a:cs typeface="+mn-lt"/>
              </a:rPr>
              <a:t>Kdy</a:t>
            </a:r>
            <a:r>
              <a:rPr lang="en-US" sz="2400" b="1">
                <a:solidFill>
                  <a:srgbClr val="333333"/>
                </a:solidFill>
                <a:ea typeface="+mn-lt"/>
                <a:cs typeface="+mn-lt"/>
              </a:rPr>
              <a:t>: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 24.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listopad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2025, 19:00 – 21:00</a:t>
            </a:r>
          </a:p>
          <a:p>
            <a:endParaRPr lang="en-US" sz="240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Role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vzdělávání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při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ochraně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a 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rozvoji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demokratických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hodnot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. </a:t>
            </a:r>
            <a:endParaRPr lang="en-US" sz="2400"/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Škola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jako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prostor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pro dialog, respekt a občanskou angažovanost.</a:t>
            </a:r>
            <a:endParaRPr lang="en-US" sz="2400"/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Výkon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vs.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rozvoj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sociálních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kompetencí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ve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+mn-lt"/>
                <a:cs typeface="+mn-lt"/>
              </a:rPr>
              <a:t>školách</a:t>
            </a:r>
            <a:r>
              <a:rPr lang="en-US" sz="2400">
                <a:solidFill>
                  <a:srgbClr val="333333"/>
                </a:solidFill>
                <a:ea typeface="+mn-lt"/>
                <a:cs typeface="+mn-lt"/>
              </a:rPr>
              <a:t>.</a:t>
            </a:r>
            <a:endParaRPr lang="en-US" sz="2400">
              <a:solidFill>
                <a:srgbClr val="333333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 err="1">
                <a:solidFill>
                  <a:srgbClr val="333333"/>
                </a:solidFill>
              </a:rPr>
              <a:t>Podrobnosti</a:t>
            </a:r>
            <a:r>
              <a:rPr lang="en-US" sz="2400">
                <a:solidFill>
                  <a:srgbClr val="333333"/>
                </a:solidFill>
              </a:rPr>
              <a:t> k </a:t>
            </a:r>
            <a:r>
              <a:rPr lang="en-US" sz="2400" err="1">
                <a:solidFill>
                  <a:srgbClr val="333333"/>
                </a:solidFill>
              </a:rPr>
              <a:t>akci</a:t>
            </a:r>
            <a:r>
              <a:rPr lang="en-US" sz="2400">
                <a:solidFill>
                  <a:srgbClr val="333333"/>
                </a:solidFill>
              </a:rPr>
              <a:t> </a:t>
            </a:r>
            <a:r>
              <a:rPr lang="en-US" sz="2400">
                <a:solidFill>
                  <a:srgbClr val="333333"/>
                </a:solidFill>
                <a:hlinkClick r:id="rId4"/>
              </a:rPr>
              <a:t>zde</a:t>
            </a:r>
            <a:r>
              <a:rPr lang="en-US" sz="2400">
                <a:solidFill>
                  <a:srgbClr val="333333"/>
                </a:solidFill>
              </a:rPr>
              <a:t>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9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F2D6A-9F15-F2F6-ED75-BCFEEA0F1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D3D42961-E3C7-3349-9E55-33CEC9E66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3ACF1E-609A-E8DB-E5B3-F25E0EDFB8FD}"/>
              </a:ext>
            </a:extLst>
          </p:cNvPr>
          <p:cNvSpPr txBox="1"/>
          <p:nvPr/>
        </p:nvSpPr>
        <p:spPr>
          <a:xfrm>
            <a:off x="1355271" y="979687"/>
            <a:ext cx="9481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 Display"/>
                <a:ea typeface="Open Sans Extrabold"/>
                <a:cs typeface="Open Sans Extrabold"/>
                <a:sym typeface="League Spartan"/>
              </a:rPr>
              <a:t>INFOSERVIS SPECIÁL</a:t>
            </a:r>
            <a:endParaRPr lang="cs-CZ" sz="4000" b="1" dirty="0">
              <a:solidFill>
                <a:schemeClr val="tx2">
                  <a:lumMod val="75000"/>
                  <a:lumOff val="25000"/>
                </a:schemeClr>
              </a:solidFill>
              <a:latin typeface="Aptos Display"/>
              <a:ea typeface="Open Sans Extrabold"/>
              <a:cs typeface="Open Sans Extrabold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2B6EA6-2F60-1A6C-78A7-2A0C096D3C88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FC99D-49B1-2DA8-35F0-AA74A96F3AA2}"/>
              </a:ext>
            </a:extLst>
          </p:cNvPr>
          <p:cNvSpPr txBox="1"/>
          <p:nvPr/>
        </p:nvSpPr>
        <p:spPr>
          <a:xfrm>
            <a:off x="1354622" y="2165476"/>
            <a:ext cx="10106138" cy="1403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srgbClr val="72BDE9"/>
                </a:solidFill>
              </a:rPr>
              <a:t>Na listopad a prosinec plánujeme: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>
                <a:solidFill>
                  <a:srgbClr val="06508C"/>
                </a:solidFill>
              </a:rPr>
              <a:t>Financování školních jídelen </a:t>
            </a:r>
            <a:endParaRPr lang="en-US" sz="2400">
              <a:solidFill>
                <a:srgbClr val="06508C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>
                <a:solidFill>
                  <a:srgbClr val="06508C"/>
                </a:solidFill>
              </a:rPr>
              <a:t>Novela ŠZ z pohledu soukromých a církevních škol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EE9A0-1E8F-705C-ABCE-BF8F33963EE5}"/>
              </a:ext>
            </a:extLst>
          </p:cNvPr>
          <p:cNvSpPr txBox="1"/>
          <p:nvPr/>
        </p:nvSpPr>
        <p:spPr>
          <a:xfrm>
            <a:off x="1359146" y="5544225"/>
            <a:ext cx="9142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Všechna</a:t>
            </a:r>
            <a:r>
              <a:rPr lang="en-US" sz="2400"/>
              <a:t> </a:t>
            </a:r>
            <a:r>
              <a:rPr lang="en-US" sz="2400" err="1"/>
              <a:t>vydání</a:t>
            </a:r>
            <a:r>
              <a:rPr lang="en-US" sz="2400"/>
              <a:t> </a:t>
            </a:r>
            <a:r>
              <a:rPr lang="en-US" sz="2400" err="1"/>
              <a:t>naleznete</a:t>
            </a:r>
            <a:r>
              <a:rPr lang="en-US" sz="2400"/>
              <a:t> 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adrese</a:t>
            </a:r>
            <a:r>
              <a:rPr lang="en-US" sz="2400"/>
              <a:t> </a:t>
            </a:r>
            <a:r>
              <a:rPr lang="cs-CZ" sz="2400">
                <a:hlinkClick r:id="rId4"/>
              </a:rPr>
              <a:t>www.edu.gov.cz/infoservisy</a:t>
            </a:r>
            <a:r>
              <a:rPr lang="cs-CZ" sz="2400"/>
              <a:t>.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F0087-C067-CB5A-BB47-1113E54711B3}"/>
              </a:ext>
            </a:extLst>
          </p:cNvPr>
          <p:cNvSpPr txBox="1"/>
          <p:nvPr/>
        </p:nvSpPr>
        <p:spPr>
          <a:xfrm>
            <a:off x="1356128" y="3650103"/>
            <a:ext cx="9179169" cy="14466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72BDE9"/>
                </a:solidFill>
              </a:rPr>
              <a:t>V </a:t>
            </a:r>
            <a:r>
              <a:rPr lang="en-US" sz="2800" b="1" dirty="0" err="1">
                <a:solidFill>
                  <a:srgbClr val="72BDE9"/>
                </a:solidFill>
              </a:rPr>
              <a:t>říjnu</a:t>
            </a:r>
            <a:r>
              <a:rPr lang="en-US" sz="2800" b="1" dirty="0">
                <a:solidFill>
                  <a:srgbClr val="72BDE9"/>
                </a:solidFill>
              </a:rPr>
              <a:t> </a:t>
            </a:r>
            <a:r>
              <a:rPr lang="en-US" sz="2800" b="1" dirty="0" err="1">
                <a:solidFill>
                  <a:srgbClr val="72BDE9"/>
                </a:solidFill>
              </a:rPr>
              <a:t>vyšlo</a:t>
            </a:r>
            <a:r>
              <a:rPr lang="en-US" sz="2800" b="1" dirty="0">
                <a:solidFill>
                  <a:srgbClr val="72BDE9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>
                <a:solidFill>
                  <a:srgbClr val="06508C"/>
                </a:solidFill>
                <a:hlinkClick r:id="rId5"/>
              </a:rPr>
              <a:t>Stravovací vyhláška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>
                <a:solidFill>
                  <a:srgbClr val="06508C"/>
                </a:solidFill>
                <a:hlinkClick r:id="rId6"/>
              </a:rPr>
              <a:t>Podpůrné pozice</a:t>
            </a:r>
            <a:endParaRPr lang="en-US" sz="2400" dirty="0">
              <a:solidFill>
                <a:srgbClr val="065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08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EAD8D818-31CF-5FFD-1B83-D43EB4922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4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2697B-F89D-915F-36D4-17EB70EC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E25BCA44-58A8-9E22-54DA-0E27ACEA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07057-B626-8FD0-2F37-B76B860900A1}"/>
              </a:ext>
            </a:extLst>
          </p:cNvPr>
          <p:cNvSpPr txBox="1"/>
          <p:nvPr/>
        </p:nvSpPr>
        <p:spPr>
          <a:xfrm>
            <a:off x="937846" y="1705708"/>
            <a:ext cx="10410092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indent="-342900" algn="l" rtl="0"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Rozšíření</a:t>
            </a:r>
            <a:r>
              <a:rPr lang="cs-CZ" sz="2400" kern="120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dostupnosti služeb </a:t>
            </a:r>
            <a:r>
              <a:rPr lang="cs-CZ" sz="2400" b="1" kern="120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školních psychologů, speciálních a sociálních pedagogů na ZŠ</a:t>
            </a:r>
            <a:r>
              <a:rPr lang="cs-CZ" sz="2400" b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.</a:t>
            </a:r>
            <a:endParaRPr lang="en-US" dirty="0"/>
          </a:p>
          <a:p>
            <a:pPr marL="800100" indent="-342900" algn="l" rtl="0"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Posílení</a:t>
            </a:r>
            <a:r>
              <a:rPr lang="cs-CZ" sz="2400" kern="120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profesní stability těchto pozic a jejich financování</a:t>
            </a:r>
            <a:r>
              <a:rPr lang="cs-CZ" sz="240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.</a:t>
            </a:r>
            <a:endParaRPr lang="cs-CZ" sz="2400" kern="1200" dirty="0">
              <a:solidFill>
                <a:srgbClr val="000000"/>
              </a:solidFill>
              <a:latin typeface="Aptos"/>
              <a:ea typeface="Aptos"/>
              <a:cs typeface="Aptos"/>
            </a:endParaRPr>
          </a:p>
          <a:p>
            <a:pPr marL="800100" indent="-342900" algn="l" rtl="0"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Aptos"/>
                <a:ea typeface="Aptos"/>
                <a:cs typeface="Arial"/>
              </a:rPr>
              <a:t>Nově</a:t>
            </a:r>
            <a:r>
              <a:rPr lang="cs-CZ" sz="2400" kern="1200" dirty="0">
                <a:solidFill>
                  <a:srgbClr val="000000"/>
                </a:solidFill>
                <a:latin typeface="Aptos"/>
                <a:ea typeface="Aptos"/>
                <a:cs typeface="Arial"/>
              </a:rPr>
              <a:t> stanoveno:</a:t>
            </a:r>
          </a:p>
          <a:p>
            <a:pPr marL="1257300" indent="-342900" algn="l" rtl="0">
              <a:buFont typeface="Arial"/>
              <a:buChar char="•"/>
            </a:pPr>
            <a:r>
              <a:rPr lang="cs-CZ" sz="2400" kern="1200" dirty="0">
                <a:solidFill>
                  <a:srgbClr val="000000"/>
                </a:solidFill>
                <a:latin typeface="Aptos"/>
                <a:ea typeface="Aptos"/>
                <a:cs typeface="Arial"/>
              </a:rPr>
              <a:t>od 1.1.2026 nárokové financování pro ZŠ se 180 + prostřednictvím </a:t>
            </a:r>
            <a:r>
              <a:rPr lang="cs-CZ" sz="2400" kern="1200" dirty="0" err="1">
                <a:solidFill>
                  <a:srgbClr val="000000"/>
                </a:solidFill>
                <a:latin typeface="Aptos"/>
                <a:ea typeface="Aptos"/>
                <a:cs typeface="Arial"/>
              </a:rPr>
              <a:t>PHPmax</a:t>
            </a:r>
            <a:endParaRPr lang="cs-CZ" sz="2400" kern="1200" dirty="0">
              <a:solidFill>
                <a:srgbClr val="000000"/>
              </a:solidFill>
              <a:latin typeface="Aptos"/>
              <a:ea typeface="Aptos"/>
              <a:cs typeface="Arial"/>
            </a:endParaRPr>
          </a:p>
          <a:p>
            <a:pPr marL="1257300" indent="-342900" algn="l" rtl="0">
              <a:buFont typeface="Arial"/>
              <a:buChar char="•"/>
            </a:pPr>
            <a:r>
              <a:rPr lang="cs-CZ" sz="2400" kern="1200" dirty="0">
                <a:solidFill>
                  <a:srgbClr val="000000"/>
                </a:solidFill>
                <a:latin typeface="Aptos"/>
                <a:ea typeface="Aptos"/>
                <a:cs typeface="Arial"/>
              </a:rPr>
              <a:t>od 1.1.2029 povinnost zajistit podpůrné pozice  v ZŠ 180+</a:t>
            </a:r>
          </a:p>
          <a:p>
            <a:pPr marL="1257300" indent="-342900">
              <a:buFont typeface="Arial"/>
              <a:buChar char="•"/>
            </a:pPr>
            <a:r>
              <a:rPr lang="cs-CZ" sz="2400" kern="1200" dirty="0">
                <a:solidFill>
                  <a:srgbClr val="000000"/>
                </a:solidFill>
                <a:latin typeface="Aptos"/>
                <a:ea typeface="Aptos"/>
                <a:cs typeface="Arial"/>
              </a:rPr>
              <a:t>ZŠ do 180 žáků nový rozsah podpůrných opatření „školní psycholog“ nebo „školní speciální pedagog“</a:t>
            </a:r>
            <a:endParaRPr lang="cs-CZ" sz="2400" dirty="0">
              <a:cs typeface="Arial"/>
            </a:endParaRPr>
          </a:p>
          <a:p>
            <a:pPr marL="914400"/>
            <a:endParaRPr lang="cs-CZ" sz="2400" dirty="0">
              <a:cs typeface="Arial"/>
            </a:endParaRPr>
          </a:p>
          <a:p>
            <a:pPr marL="914400"/>
            <a:r>
              <a:rPr lang="cs-CZ" sz="2400" dirty="0">
                <a:cs typeface="Arial"/>
              </a:rPr>
              <a:t>Tématu jsme se věnovali podrobně v říjnovém </a:t>
            </a:r>
            <a:r>
              <a:rPr lang="cs-CZ" sz="2400" dirty="0">
                <a:cs typeface="Arial"/>
                <a:hlinkClick r:id="rId4"/>
              </a:rPr>
              <a:t>Infoservisu speciál</a:t>
            </a:r>
            <a:r>
              <a:rPr lang="cs-CZ" sz="2400" dirty="0">
                <a:solidFill>
                  <a:srgbClr val="000000"/>
                </a:solidFill>
                <a:cs typeface="Arial"/>
              </a:rPr>
              <a:t>.</a:t>
            </a:r>
            <a:r>
              <a:rPr lang="cs-CZ" sz="2400" dirty="0">
                <a:solidFill>
                  <a:srgbClr val="FF0000"/>
                </a:solidFill>
                <a:cs typeface="Arial"/>
              </a:rPr>
              <a:t> </a:t>
            </a:r>
            <a:endParaRPr lang="cs-CZ" sz="2400" dirty="0">
              <a:cs typeface="Arial"/>
            </a:endParaRPr>
          </a:p>
          <a:p>
            <a:pPr algn="ctr"/>
            <a:endParaRPr lang="en-US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26532D-6F17-BC92-BD78-D5E87975753E}"/>
              </a:ext>
            </a:extLst>
          </p:cNvPr>
          <p:cNvSpPr txBox="1"/>
          <p:nvPr/>
        </p:nvSpPr>
        <p:spPr>
          <a:xfrm>
            <a:off x="1148794" y="765937"/>
            <a:ext cx="101965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 Display"/>
                <a:ea typeface="Open Sans Extrabold"/>
                <a:cs typeface="Open Sans Extrabold"/>
                <a:sym typeface="League Spartan"/>
              </a:rPr>
              <a:t>INSTITUCIONALIZACE PODPŮRNÝCH POZIC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sym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94123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D33B393D-1291-FFBC-5B1D-9C79EDB7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73D4-8083-B5D7-3A3A-EF28E9EE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5FA087B1-FB97-BCC6-6AF4-49594DBFD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" y="-1456"/>
            <a:ext cx="12193872" cy="68961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1933F8-1BF0-579F-1525-35CFB2F1D2D0}"/>
              </a:ext>
            </a:extLst>
          </p:cNvPr>
          <p:cNvSpPr txBox="1"/>
          <p:nvPr/>
        </p:nvSpPr>
        <p:spPr>
          <a:xfrm>
            <a:off x="1436606" y="729926"/>
            <a:ext cx="9481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Open Sans Extrabold"/>
                <a:cs typeface="Open Sans Extrabold"/>
                <a:sym typeface="League Spartan"/>
              </a:rPr>
              <a:t>STŘEDNÍ ČLÁNEK PODPORY</a:t>
            </a:r>
            <a:endParaRPr lang="cs-CZ" sz="4000" b="1">
              <a:solidFill>
                <a:schemeClr val="tx2">
                  <a:lumMod val="75000"/>
                  <a:lumOff val="25000"/>
                </a:schemeClr>
              </a:solidFill>
              <a:latin typeface="+mj-lt"/>
              <a:ea typeface="Open Sans Extrabold"/>
              <a:cs typeface="Open Sans Extrabold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D5B0D3-6BCF-89D4-A617-9C5349A6052E}"/>
              </a:ext>
            </a:extLst>
          </p:cNvPr>
          <p:cNvSpPr txBox="1"/>
          <p:nvPr/>
        </p:nvSpPr>
        <p:spPr>
          <a:xfrm>
            <a:off x="1360406" y="1753497"/>
            <a:ext cx="901536" cy="1472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000"/>
          </a:p>
          <a:p>
            <a:endParaRPr lang="cs-CZ" sz="2800">
              <a:solidFill>
                <a:srgbClr val="72BDE9"/>
              </a:solidFill>
              <a:ea typeface="+mn-lt"/>
              <a:cs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4199AF2-9EC9-6874-4668-3C6A6F68D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9982" y="1439351"/>
            <a:ext cx="4747260" cy="3890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8438E-F68F-60E6-D701-200677901426}"/>
              </a:ext>
            </a:extLst>
          </p:cNvPr>
          <p:cNvSpPr txBox="1"/>
          <p:nvPr/>
        </p:nvSpPr>
        <p:spPr>
          <a:xfrm>
            <a:off x="1603385" y="5800860"/>
            <a:ext cx="9445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ea typeface="+mn-lt"/>
                <a:cs typeface="+mn-lt"/>
              </a:rPr>
              <a:t>Veškeré kontakty na týmy Středního článku podpory naleznete na </a:t>
            </a:r>
            <a:r>
              <a:rPr lang="cs-CZ" sz="2000" dirty="0">
                <a:ea typeface="+mn-lt"/>
                <a:cs typeface="+mn-lt"/>
                <a:hlinkClick r:id="rId6"/>
              </a:rPr>
              <a:t>edu.gov.cz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F8020-9947-E50F-B16B-79309F88E94C}"/>
              </a:ext>
            </a:extLst>
          </p:cNvPr>
          <p:cNvSpPr txBox="1"/>
          <p:nvPr/>
        </p:nvSpPr>
        <p:spPr>
          <a:xfrm>
            <a:off x="1599119" y="2121772"/>
            <a:ext cx="4501660" cy="32104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72BDE9"/>
                </a:solidFill>
                <a:latin typeface="Aptos Display"/>
              </a:rPr>
              <a:t>Centrála</a:t>
            </a:r>
            <a:r>
              <a:rPr lang="en-US" sz="2800" b="1" dirty="0">
                <a:solidFill>
                  <a:srgbClr val="72BDE9"/>
                </a:solidFill>
                <a:latin typeface="Aptos Display"/>
              </a:rPr>
              <a:t>:</a:t>
            </a:r>
            <a:endParaRPr lang="cs-CZ" sz="2800" b="1" dirty="0">
              <a:solidFill>
                <a:srgbClr val="72BDE9"/>
              </a:solidFill>
              <a:latin typeface="Aptos Display"/>
            </a:endParaRPr>
          </a:p>
          <a:p>
            <a:pPr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6508C"/>
              </a:solidFill>
              <a:latin typeface="Aptos Display"/>
            </a:endParaRPr>
          </a:p>
          <a:p>
            <a:pPr marL="342900" indent="-342900">
              <a:lnSpc>
                <a:spcPts val="2239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Oddělení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projektového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řízení</a:t>
            </a:r>
            <a:endParaRPr lang="en-US" sz="2000" dirty="0">
              <a:solidFill>
                <a:srgbClr val="06508C"/>
              </a:solidFill>
              <a:latin typeface="Aptos Display"/>
            </a:endParaRPr>
          </a:p>
          <a:p>
            <a:pPr marL="342900" indent="-342900">
              <a:lnSpc>
                <a:spcPts val="2239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Oddělení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metodické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podpory</a:t>
            </a:r>
          </a:p>
          <a:p>
            <a:pPr marL="342900" indent="-342900">
              <a:lnSpc>
                <a:spcPts val="2239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Oddělení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pro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komunikaci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a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spolupráci</a:t>
            </a:r>
            <a:endParaRPr lang="en-US" sz="2000" dirty="0">
              <a:solidFill>
                <a:srgbClr val="06508C"/>
              </a:solidFill>
              <a:latin typeface="Aptos Display"/>
            </a:endParaRPr>
          </a:p>
          <a:p>
            <a:pPr marL="342900" indent="-342900">
              <a:lnSpc>
                <a:spcPts val="2239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Oddělení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regionální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podpory</a:t>
            </a:r>
            <a:endParaRPr lang="en-US" sz="2000" dirty="0">
              <a:solidFill>
                <a:srgbClr val="06508C"/>
              </a:solidFill>
              <a:latin typeface="Aptos Display"/>
            </a:endParaRPr>
          </a:p>
          <a:p>
            <a:pPr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6508C"/>
              </a:solidFill>
              <a:latin typeface="Aptos Display"/>
            </a:endParaRPr>
          </a:p>
          <a:p>
            <a:pPr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72BDE9"/>
                </a:solidFill>
                <a:latin typeface="Aptos Display"/>
              </a:rPr>
              <a:t>Regiony</a:t>
            </a:r>
            <a:r>
              <a:rPr lang="en-US" sz="2800" b="1" dirty="0">
                <a:solidFill>
                  <a:srgbClr val="72BDE9"/>
                </a:solidFill>
                <a:latin typeface="Aptos Display"/>
              </a:rPr>
              <a:t>:</a:t>
            </a:r>
          </a:p>
          <a:p>
            <a:pPr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72BDE9"/>
              </a:solidFill>
              <a:latin typeface="Aptos Display"/>
            </a:endParaRPr>
          </a:p>
          <a:p>
            <a:pPr marL="342900" indent="-342900">
              <a:lnSpc>
                <a:spcPts val="2239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06508C"/>
                </a:solidFill>
                <a:latin typeface="Aptos Display"/>
              </a:rPr>
              <a:t>13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odborných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krajských</a:t>
            </a:r>
            <a:r>
              <a:rPr lang="en-US" sz="2000" dirty="0">
                <a:solidFill>
                  <a:srgbClr val="06508C"/>
                </a:solidFill>
                <a:latin typeface="Aptos Display"/>
              </a:rPr>
              <a:t> </a:t>
            </a:r>
            <a:r>
              <a:rPr lang="en-US" sz="2000" dirty="0" err="1">
                <a:solidFill>
                  <a:srgbClr val="06508C"/>
                </a:solidFill>
                <a:latin typeface="Aptos Display"/>
              </a:rPr>
              <a:t>týmů</a:t>
            </a:r>
            <a:endParaRPr lang="en-US" sz="2000" dirty="0">
              <a:solidFill>
                <a:srgbClr val="06508C"/>
              </a:solidFill>
              <a:latin typeface="Aptos Display"/>
            </a:endParaRPr>
          </a:p>
          <a:p>
            <a:pPr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6508C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8040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E22CF-2FA6-2310-7644-E68F43B5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5FE43359-3902-E3F3-2FBC-4FD4517C5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88B3B6-2868-0759-B4B5-F07C5D0B242B}"/>
              </a:ext>
            </a:extLst>
          </p:cNvPr>
          <p:cNvSpPr txBox="1"/>
          <p:nvPr/>
        </p:nvSpPr>
        <p:spPr>
          <a:xfrm>
            <a:off x="1343548" y="979687"/>
            <a:ext cx="99152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KOMPAS</a:t>
            </a:r>
            <a:endParaRPr lang="cs-CZ" sz="4000" b="1">
              <a:solidFill>
                <a:schemeClr val="tx2">
                  <a:lumMod val="75000"/>
                  <a:lumOff val="25000"/>
                </a:schemeClr>
              </a:solidFill>
              <a:ea typeface="Open Sans Extrabold"/>
              <a:cs typeface="Open Sans Extrabold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6CB08A-E6AB-8893-1D1B-B947EB1D3803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DC18-E88E-F74F-B8CC-8A93FF8021B9}"/>
              </a:ext>
            </a:extLst>
          </p:cNvPr>
          <p:cNvSpPr txBox="1"/>
          <p:nvPr/>
        </p:nvSpPr>
        <p:spPr>
          <a:xfrm>
            <a:off x="1126319" y="1937928"/>
            <a:ext cx="10421814" cy="3697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>
                <a:solidFill>
                  <a:srgbClr val="72BDE9"/>
                </a:solidFill>
                <a:latin typeface="Aptos"/>
              </a:rPr>
              <a:t>Koordinace</a:t>
            </a:r>
            <a:r>
              <a:rPr lang="en-US" sz="2800" b="1" dirty="0">
                <a:solidFill>
                  <a:srgbClr val="72BDE9"/>
                </a:solidFill>
                <a:latin typeface="Aptos"/>
              </a:rPr>
              <a:t> </a:t>
            </a:r>
            <a:r>
              <a:rPr lang="en-US" sz="2800" b="1" dirty="0" err="1">
                <a:solidFill>
                  <a:srgbClr val="72BDE9"/>
                </a:solidFill>
                <a:latin typeface="Aptos"/>
              </a:rPr>
              <a:t>Metodické</a:t>
            </a:r>
            <a:r>
              <a:rPr lang="en-US" sz="2800" b="1" dirty="0">
                <a:solidFill>
                  <a:srgbClr val="72BDE9"/>
                </a:solidFill>
                <a:latin typeface="Aptos"/>
              </a:rPr>
              <a:t> </a:t>
            </a:r>
            <a:r>
              <a:rPr lang="en-US" sz="2800" b="1" dirty="0" err="1">
                <a:solidFill>
                  <a:srgbClr val="72BDE9"/>
                </a:solidFill>
                <a:latin typeface="Aptos"/>
              </a:rPr>
              <a:t>Podpory</a:t>
            </a:r>
            <a:r>
              <a:rPr lang="en-US" sz="2800" b="1" dirty="0">
                <a:solidFill>
                  <a:srgbClr val="72BDE9"/>
                </a:solidFill>
                <a:latin typeface="Aptos"/>
              </a:rPr>
              <a:t> a </a:t>
            </a:r>
            <a:r>
              <a:rPr lang="en-US" sz="2800" b="1" dirty="0" err="1">
                <a:solidFill>
                  <a:srgbClr val="72BDE9"/>
                </a:solidFill>
                <a:latin typeface="Aptos"/>
              </a:rPr>
              <a:t>Spolupráce</a:t>
            </a:r>
            <a:endParaRPr lang="en-US" sz="2800" b="1" dirty="0">
              <a:solidFill>
                <a:srgbClr val="72BDE9"/>
              </a:solidFill>
              <a:latin typeface="Aptos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>
                <a:hlinkClick r:id="rId4"/>
              </a:rPr>
              <a:t>Program KOMPAS</a:t>
            </a:r>
            <a:r>
              <a:rPr lang="cs-CZ" sz="2400" dirty="0"/>
              <a:t> je klíčovým nástrojem MŠMT ve strategii </a:t>
            </a:r>
            <a:r>
              <a:rPr lang="cs-CZ" sz="2400" b="1" dirty="0"/>
              <a:t>posilování role ředitelů škol.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/>
              <a:t>Klade důraz na rozvoj kompetencí vedoucích pracovníků ve školství, na jejich profesní růst a vytváření podmínek pro kvalitní pedagogické vedení. 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/>
              <a:t>Program se skládá ze dvou hlavních forem podpory:</a:t>
            </a:r>
            <a:r>
              <a:rPr lang="cs-CZ" sz="2400" dirty="0">
                <a:solidFill>
                  <a:srgbClr val="000000"/>
                </a:solidFill>
                <a:latin typeface="Aptos"/>
                <a:cs typeface="Arial"/>
              </a:rPr>
              <a:t> komplexní balíček rozvojových opatření a mentoringová spolupráce mezi řediteli škol.</a:t>
            </a:r>
            <a:endParaRPr lang="cs-CZ" sz="2400" dirty="0">
              <a:solidFill>
                <a:srgbClr val="4C4C4C"/>
              </a:solidFill>
              <a:latin typeface="Aptos"/>
              <a:cs typeface="Arial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dirty="0"/>
              <a:t>Spolupráce institucí: MŠMT - Střední článek podpory, Česká školní inspekce a Národní pedagogický institut ČR.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10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6060-6542-7B63-59B5-C9473F9D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D24A7D1C-3A89-A8EE-EAB2-251BB969E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698B81-D25D-EDAE-55F4-71A09E2AFD44}"/>
              </a:ext>
            </a:extLst>
          </p:cNvPr>
          <p:cNvSpPr txBox="1"/>
          <p:nvPr/>
        </p:nvSpPr>
        <p:spPr>
          <a:xfrm>
            <a:off x="1343548" y="979687"/>
            <a:ext cx="99152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IT GURU</a:t>
            </a:r>
            <a:endParaRPr lang="cs-CZ" sz="4000" b="1">
              <a:solidFill>
                <a:schemeClr val="tx2">
                  <a:lumMod val="75000"/>
                  <a:lumOff val="25000"/>
                </a:schemeClr>
              </a:solidFill>
              <a:ea typeface="Open Sans Extrabold"/>
              <a:cs typeface="Open Sans Extrabold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5E25639-D54D-A59F-8B9A-4CEEA05AD98B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B908C-A5DF-D73C-A1C1-55FC44D7D277}"/>
              </a:ext>
            </a:extLst>
          </p:cNvPr>
          <p:cNvSpPr txBox="1"/>
          <p:nvPr/>
        </p:nvSpPr>
        <p:spPr>
          <a:xfrm>
            <a:off x="1342219" y="1709328"/>
            <a:ext cx="10421814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cs-CZ" sz="2400" b="1">
              <a:ea typeface="+mn-lt"/>
              <a:cs typeface="+mn-lt"/>
            </a:endParaRPr>
          </a:p>
          <a:p>
            <a:pPr algn="just"/>
            <a:r>
              <a:rPr lang="en-US" sz="2800" b="1" dirty="0">
                <a:solidFill>
                  <a:srgbClr val="72BDE9"/>
                </a:solidFill>
                <a:ea typeface="+mn-lt"/>
                <a:cs typeface="+mn-lt"/>
              </a:rPr>
              <a:t>Co </a:t>
            </a:r>
            <a:r>
              <a:rPr lang="en-US" sz="2800" b="1" dirty="0" err="1">
                <a:solidFill>
                  <a:srgbClr val="72BDE9"/>
                </a:solidFill>
                <a:ea typeface="+mn-lt"/>
                <a:cs typeface="+mn-lt"/>
              </a:rPr>
              <a:t>nabízí</a:t>
            </a:r>
            <a:r>
              <a:rPr lang="en-US" sz="2800" b="1" dirty="0">
                <a:solidFill>
                  <a:srgbClr val="72BDE9"/>
                </a:solidFill>
                <a:ea typeface="+mn-lt"/>
                <a:cs typeface="+mn-lt"/>
              </a:rPr>
              <a:t> IT GURU?</a:t>
            </a:r>
            <a:endParaRPr lang="cs-CZ" dirty="0"/>
          </a:p>
          <a:p>
            <a:pPr algn="just"/>
            <a:endParaRPr lang="cs-CZ" b="1" dirty="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Síť bezplatných IT konzultantů („guru“) pro školy – pomoc s hardwarem, softwarem, infrastrukturou a bezpečností.</a:t>
            </a:r>
            <a:endParaRPr lang="cs-CZ" sz="2400" dirty="0"/>
          </a:p>
          <a:p>
            <a:pPr marL="342900" indent="-342900" algn="just"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Oblasti podpory: nákup digitálních technologií, nastavení vnitřních sítí a konektivity, efektivní IT správa, digitální audit školy aj.</a:t>
            </a:r>
            <a:endParaRPr lang="cs-CZ" sz="2400" dirty="0"/>
          </a:p>
          <a:p>
            <a:pPr marL="342900" indent="-342900" algn="just"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Pomoc školám, aby prostředky byly využity strategicky a efektivně.</a:t>
            </a:r>
          </a:p>
          <a:p>
            <a:pPr algn="just"/>
            <a:endParaRPr lang="cs-CZ" sz="2400">
              <a:ea typeface="+mn-lt"/>
              <a:cs typeface="+mn-lt"/>
            </a:endParaRPr>
          </a:p>
          <a:p>
            <a:pPr algn="just"/>
            <a:r>
              <a:rPr lang="cs-CZ" sz="2400" dirty="0"/>
              <a:t>Do konce roku 2025 konzultace k vyžádání zde: </a:t>
            </a:r>
            <a:r>
              <a:rPr lang="cs-CZ" sz="2400" dirty="0">
                <a:hlinkClick r:id="rId4"/>
              </a:rPr>
              <a:t>IT guru – konzultant pro školy</a:t>
            </a:r>
            <a:r>
              <a:rPr lang="cs-CZ" sz="2400" dirty="0"/>
              <a:t>. </a:t>
            </a:r>
            <a:endParaRPr lang="cs-CZ" dirty="0"/>
          </a:p>
          <a:p>
            <a:pPr algn="just"/>
            <a:r>
              <a:rPr lang="cs-CZ" sz="2400" dirty="0"/>
              <a:t>Od roku 2026 prostřednictvím terénních metodiků Středního článku podpory.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8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3429-AE5A-0367-BF66-D96DDF36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6140D699-B71F-48B9-2DE3-A0C60F122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A4ADE75-309D-4203-E7C2-64D6A1E3DDC9}"/>
              </a:ext>
            </a:extLst>
          </p:cNvPr>
          <p:cNvSpPr txBox="1"/>
          <p:nvPr/>
        </p:nvSpPr>
        <p:spPr>
          <a:xfrm>
            <a:off x="1701521" y="1000293"/>
            <a:ext cx="106089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PŘEHLED SBĚRU DAT KE STAVU K 30. 10.</a:t>
            </a:r>
            <a:endParaRPr lang="cs-CZ" sz="4000" b="1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B484A54C-7B16-7D3A-917A-7A9715C1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707" y="1849072"/>
            <a:ext cx="10034954" cy="4433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 dirty="0"/>
              <a:t>M 10 Výkaz o vyšší odborné škole podle stavu k 31. 10.</a:t>
            </a:r>
            <a:endParaRPr lang="en-US" sz="2400" dirty="0"/>
          </a:p>
          <a:p>
            <a:pPr algn="just"/>
            <a:r>
              <a:rPr lang="cs-CZ" sz="2400" dirty="0"/>
              <a:t>Z 2-01 Výkaz o školní družině – školním klubu podle stavu k 31. 10.</a:t>
            </a:r>
          </a:p>
          <a:p>
            <a:pPr algn="just"/>
            <a:r>
              <a:rPr lang="cs-CZ" sz="2400" dirty="0"/>
              <a:t>Z 14-01 Výkaz o zařízení pro výkon ústavní – ochranné výchovy podle stavu k 31. 10.</a:t>
            </a:r>
          </a:p>
          <a:p>
            <a:pPr algn="just"/>
            <a:r>
              <a:rPr lang="cs-CZ" sz="2400" dirty="0"/>
              <a:t>Z 15-01 Výkaz o činnosti střediska volného času podle stavu k 31. 10.</a:t>
            </a:r>
          </a:p>
          <a:p>
            <a:pPr algn="just"/>
            <a:r>
              <a:rPr lang="cs-CZ" sz="2400" dirty="0"/>
              <a:t>Z 17-01 Výkaz o činnosti zařízení školního stravování podle stavu k 31. 10.</a:t>
            </a:r>
          </a:p>
          <a:p>
            <a:pPr algn="just"/>
            <a:r>
              <a:rPr lang="cs-CZ" sz="2400" dirty="0"/>
              <a:t>Z 19-01 Výkaz o školském ubytovacím zařízení podle stavu k 31. 10.</a:t>
            </a:r>
          </a:p>
          <a:p>
            <a:pPr algn="just"/>
            <a:endParaRPr lang="cs-CZ" sz="2400"/>
          </a:p>
          <a:p>
            <a:pPr algn="just"/>
            <a:r>
              <a:rPr lang="cs-CZ" sz="2400" b="1" dirty="0"/>
              <a:t>Výkazy a metodické pokyny </a:t>
            </a:r>
            <a:r>
              <a:rPr lang="cs-CZ" sz="2400" dirty="0"/>
              <a:t>naleznete </a:t>
            </a:r>
            <a:r>
              <a:rPr lang="cs-CZ" sz="2400" b="1" dirty="0">
                <a:hlinkClick r:id="rId4"/>
              </a:rPr>
              <a:t>zde</a:t>
            </a:r>
            <a:r>
              <a:rPr lang="cs-CZ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131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48805-d0ef-4488-a52f-ffe4fa2fc3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2A02D187CAF4788C91A36A3881165" ma:contentTypeVersion="11" ma:contentTypeDescription="Vytvoří nový dokument" ma:contentTypeScope="" ma:versionID="eae296cbf4b9ece91f1b9ec9e59fb26b">
  <xsd:schema xmlns:xsd="http://www.w3.org/2001/XMLSchema" xmlns:xs="http://www.w3.org/2001/XMLSchema" xmlns:p="http://schemas.microsoft.com/office/2006/metadata/properties" xmlns:ns2="bc448805-d0ef-4488-a52f-ffe4fa2fc3e3" targetNamespace="http://schemas.microsoft.com/office/2006/metadata/properties" ma:root="true" ma:fieldsID="a6a33f670c916a73ec3a7f17b0d7324e" ns2:_="">
    <xsd:import namespace="bc448805-d0ef-4488-a52f-ffe4fa2fc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48805-d0ef-4488-a52f-ffe4fa2fc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7705af95-af8b-4274-9321-7e268ee48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028D6-66CD-42F1-B8F2-B1352D5882F9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bc448805-d0ef-4488-a52f-ffe4fa2fc3e3"/>
  </ds:schemaRefs>
</ds:datastoreItem>
</file>

<file path=customXml/itemProps2.xml><?xml version="1.0" encoding="utf-8"?>
<ds:datastoreItem xmlns:ds="http://schemas.openxmlformats.org/officeDocument/2006/customXml" ds:itemID="{226F5EDF-E300-483B-B0D7-004352BDAFD0}">
  <ds:schemaRefs>
    <ds:schemaRef ds:uri="bc448805-d0ef-4488-a52f-ffe4fa2fc3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8ABC6E-17AD-400C-949A-49043F483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Widescreen</PresentationFormat>
  <Paragraphs>178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Novotná Taťána</dc:creator>
  <cp:lastModifiedBy>Masopustová Ilona</cp:lastModifiedBy>
  <cp:revision>261</cp:revision>
  <cp:lastPrinted>2025-04-29T05:04:29Z</cp:lastPrinted>
  <dcterms:created xsi:type="dcterms:W3CDTF">2025-04-25T10:57:02Z</dcterms:created>
  <dcterms:modified xsi:type="dcterms:W3CDTF">2025-11-11T08:58:16Z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0x010100C772A02D187CAF4788C91A36A3881165</vt:lpwstr>
  </property>
  <property fmtid="{D5CDD505-2E9C-101B-9397-08002B2CF9AE}" pid="3" name="MediaServiceImageTags">
    <vt:lpwstr/>
  </property>
  <property fmtid="{D5CDD505-2E9C-101B-9397-08002B2CF9AE}" pid="4" name="Order">
    <vt:r8>4793000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